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88" r:id="rId6"/>
    <p:sldId id="258" r:id="rId7"/>
    <p:sldId id="290" r:id="rId8"/>
    <p:sldId id="265" r:id="rId9"/>
    <p:sldId id="286" r:id="rId10"/>
    <p:sldId id="268" r:id="rId11"/>
    <p:sldId id="291" r:id="rId12"/>
    <p:sldId id="260" r:id="rId13"/>
    <p:sldId id="287" r:id="rId14"/>
    <p:sldId id="263" r:id="rId15"/>
    <p:sldId id="269" r:id="rId16"/>
    <p:sldId id="270" r:id="rId17"/>
    <p:sldId id="285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quin, Rhys Reynaldo P" initials="JRRP" lastIdx="10" clrIdx="0">
    <p:extLst>
      <p:ext uri="{19B8F6BF-5375-455C-9EA6-DF929625EA0E}">
        <p15:presenceInfo xmlns:p15="http://schemas.microsoft.com/office/powerpoint/2012/main" userId="S::RJoaquin@nps.gov::7a0f4262-27bf-4a63-b0df-3a0769f7e80c" providerId="AD"/>
      </p:ext>
    </p:extLst>
  </p:cmAuthor>
  <p:cmAuthor id="2" name="Meleen, Jeanette L" initials="ML" lastIdx="3" clrIdx="1">
    <p:extLst>
      <p:ext uri="{19B8F6BF-5375-455C-9EA6-DF929625EA0E}">
        <p15:presenceInfo xmlns:p15="http://schemas.microsoft.com/office/powerpoint/2012/main" userId="S::jlmeleen@nps.gov::9455b437-0a7a-49d6-8777-ebd5a348eb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62C39-7331-43D0-B30F-22922D1BE881}" v="95" dt="2022-02-21T20:39:46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92" autoAdjust="0"/>
  </p:normalViewPr>
  <p:slideViewPr>
    <p:cSldViewPr snapToGrid="0">
      <p:cViewPr varScale="1">
        <p:scale>
          <a:sx n="53" d="100"/>
          <a:sy n="53" d="100"/>
        </p:scale>
        <p:origin x="18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02T13:34:36.403" idx="1">
    <p:pos x="7318" y="1602"/>
    <p:text>I had trouble navigating back to this link: https://www.weather.gov/wrh/climate I had to return to lesson plan and start over. 
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EBB8-AD66-4ECD-A3E8-5F4C599FDC8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65B06-E3F0-45B7-BF91-AC97D5E6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This tutorial provides step-by-step instructions on how to complete the data collection form for Death Valley’s </a:t>
            </a:r>
            <a:r>
              <a:rPr lang="en-US" sz="1800" i="1" dirty="0">
                <a:effectLst/>
                <a:latin typeface="Segoe UI" panose="020B0502040204020203" pitchFamily="34" charset="0"/>
              </a:rPr>
              <a:t>Extreme </a:t>
            </a:r>
            <a:r>
              <a:rPr lang="en-US" sz="1800" i="0" dirty="0">
                <a:effectLst/>
                <a:latin typeface="Segoe UI" panose="020B0502040204020203" pitchFamily="34" charset="0"/>
              </a:rPr>
              <a:t>Temperatures distance learning program Pre-Virtual Trip activity.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dirty="0">
                <a:effectLst/>
                <a:latin typeface="Segoe UI" panose="020B0502040204020203" pitchFamily="34" charset="0"/>
              </a:rPr>
              <a:t>The tutorial covers two months (July and November) for one park unit/location: Death Valley National Park. All data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is collected from the National Weather Service. Classes should fill in information for ALL months.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*Note: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Weather data may be missing (“M”) for some months depending on when records are accessed. Teachers should review data in advance and select twelve, sequential months with complete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Direct URL: https://www.weather.gov/wrh/climate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60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Record the data onto the table.</a:t>
            </a:r>
          </a:p>
          <a:p>
            <a:endParaRPr lang="en-US" dirty="0"/>
          </a:p>
          <a:p>
            <a:pPr marL="0" indent="0">
              <a:buFont typeface="+mj-lt"/>
              <a:buNone/>
            </a:pPr>
            <a:r>
              <a:rPr lang="en-US" i="0" dirty="0"/>
              <a:t>Reminders about reported data: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Temperatures are reported in degrees Fahrenheit.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Precipitation is reported in inches. A cell value listed as “T” means trace amounts (&lt;0.01 in). These amounts are treated as zero in sums.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temperature measurements from Fahrenheit into Celsius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C = Celsius and F = Fahrenheit…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 = (</a:t>
            </a: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F – 32) × 5/9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precipitation measurements from inches into millimeters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mm = millimeters and in = inches…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mm = in / 0.039370 (number of inches divided by 0.039370)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Click the “x” to return to the parameters page.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Variable: select “Precipitation”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Summary: select “Sum”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View: produce the report by clicking “Go”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On our </a:t>
            </a:r>
            <a:r>
              <a:rPr lang="en-US" b="1" dirty="0"/>
              <a:t>tutorial </a:t>
            </a:r>
            <a:r>
              <a:rPr lang="en-US" dirty="0"/>
              <a:t>data sheet, we will record the sum amount of precipitation in Death Valley for July and November. Precipitation is reported in inches. A cell value listed as “T” means trace amounts (&lt;0.01 in). These amounts are treated as zero in sums.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Classes should fill in information for ALL months.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*Note: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Weather data may be missing (“M”) for some months depending on when records are accessed. Teachers should review data in advance and select twelve, sequential months with complete data.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6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Record the data onto the table.</a:t>
            </a:r>
          </a:p>
          <a:p>
            <a:endParaRPr lang="en-US" dirty="0"/>
          </a:p>
          <a:p>
            <a:pPr marL="0" indent="0">
              <a:buFont typeface="+mj-lt"/>
              <a:buNone/>
            </a:pPr>
            <a:r>
              <a:rPr lang="en-US" i="0" dirty="0"/>
              <a:t>Reminders about reported data: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Temperatures are reported in degrees Fahrenheit.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Precipitation is reported in inches. A cell value listed as “T” means trace amounts (&lt;0.01 in). These amounts are treated as zero in sums.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temperature measurements from Fahrenheit into Celsius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C = Celsius and F = Fahrenheit…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 = (</a:t>
            </a: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F – 32) × 5/9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precipitation measurements from inches into millimeters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mm = millimeters and in = inches…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mm = in / 0.039370 (number of inches divided by 0.039370)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84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Click the “x” to return to the parameters page.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Repeat slides 3-15 to record the data for the remaining locations: Devils </a:t>
            </a:r>
            <a:r>
              <a:rPr lang="en-US" dirty="0" err="1"/>
              <a:t>Postpile</a:t>
            </a:r>
            <a:r>
              <a:rPr lang="en-US" dirty="0"/>
              <a:t> National Monument; Channel Islands National Park; and the community* closest to your class. Once complete, students will then graph </a:t>
            </a:r>
            <a:r>
              <a:rPr lang="en-US"/>
              <a:t>the data.</a:t>
            </a: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Direct URL: https://www.weather.gov/wrh/climate</a:t>
            </a:r>
            <a:endParaRPr lang="en-US" sz="1200" dirty="0">
              <a:effectLst/>
              <a:latin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endParaRPr lang="en-US" i="0" dirty="0"/>
          </a:p>
          <a:p>
            <a:pPr marL="0" indent="0">
              <a:buFont typeface="+mj-lt"/>
              <a:buNone/>
            </a:pPr>
            <a:r>
              <a:rPr lang="en-US" i="1" dirty="0"/>
              <a:t>*Note</a:t>
            </a:r>
            <a:r>
              <a:rPr lang="en-US" i="0" dirty="0"/>
              <a:t>: Depending on where you live, you may need to determine the weather forecast office location </a:t>
            </a:r>
            <a:r>
              <a:rPr lang="en-US" i="1" dirty="0"/>
              <a:t>closest</a:t>
            </a:r>
            <a:r>
              <a:rPr lang="en-US" i="0" dirty="0"/>
              <a:t> to you. We recommend determining that location before your class completes this activity:</a:t>
            </a:r>
          </a:p>
          <a:p>
            <a:pPr marL="228600" indent="-228600">
              <a:buFont typeface="+mj-lt"/>
              <a:buAutoNum type="arabicPeriod"/>
            </a:pPr>
            <a:r>
              <a:rPr lang="en-US" i="0" dirty="0"/>
              <a:t>Select the area of interest</a:t>
            </a:r>
          </a:p>
          <a:p>
            <a:pPr marL="228600" indent="-228600">
              <a:buFont typeface="+mj-lt"/>
              <a:buAutoNum type="arabicPeriod"/>
            </a:pPr>
            <a:r>
              <a:rPr lang="en-US" i="0" dirty="0"/>
              <a:t>Click “View Map” under Location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i="0" dirty="0"/>
              <a:t>Compare/contrast distance to other Locations when selecting another area of interest that may be closer to your community</a:t>
            </a:r>
          </a:p>
          <a:p>
            <a:pPr marL="228600" indent="-228600">
              <a:buFont typeface="+mj-lt"/>
              <a:buAutoNum type="arabicPeriod"/>
            </a:pPr>
            <a:endParaRPr lang="en-US" i="0" dirty="0"/>
          </a:p>
          <a:p>
            <a:pPr marL="0" indent="0">
              <a:buFont typeface="+mj-lt"/>
              <a:buNone/>
            </a:pPr>
            <a:r>
              <a:rPr lang="en-US" i="0" dirty="0"/>
              <a:t>Reminders about reported data: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Temperatures are reported in degrees Fahrenheit.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Precipitation is reported in inches. A cell value listed as “T” means trace amounts (&lt;0.01 in). These amounts are treated as zero in sums.</a:t>
            </a:r>
          </a:p>
          <a:p>
            <a:pPr marL="0" indent="0">
              <a:buFont typeface="+mj-lt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fill-in the months and years under Death Valley for twelve sequential months with available data.</a:t>
            </a:r>
          </a:p>
          <a:p>
            <a:endParaRPr lang="en-US" dirty="0"/>
          </a:p>
          <a:p>
            <a:pPr marL="0" indent="0">
              <a:buFont typeface="+mj-lt"/>
              <a:buNone/>
            </a:pPr>
            <a:r>
              <a:rPr lang="en-US" i="0" dirty="0"/>
              <a:t>Reminders about reported data: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Temperatures are reported in degrees Fahrenheit.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Precipitation is reported in inches. A cell value listed as “T” means trace amounts (&lt;0.01 in). These amounts are treated as zero in sums.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temperature measurements from Fahrenheit into Celsius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C = Celsius and F = Fahrenheit…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 = (</a:t>
            </a: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F – 32) × 5/9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precipitation measurements from inches into millimeters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mm = millimeters and in = inches…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mm = in / 0.039370 (number of inches divided by 0.039370)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National Weather Service’s (NWS) Climate information webpage. The closest NWS forecast office to Death Valley is in Las Vegas.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Direct URL: https://www.weather.gov/wrh/climate</a:t>
            </a:r>
            <a:endParaRPr lang="en-US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Location: use the scroll bar to locate and select “Death Valley, CA”.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Product: select “Monthly summarized data” (</a:t>
            </a:r>
            <a:r>
              <a:rPr lang="en-US" i="1" dirty="0"/>
              <a:t>Note</a:t>
            </a:r>
            <a:r>
              <a:rPr lang="en-US" i="0" dirty="0"/>
              <a:t>:</a:t>
            </a:r>
            <a:r>
              <a:rPr lang="en-US" i="1" dirty="0"/>
              <a:t> </a:t>
            </a:r>
            <a:r>
              <a:rPr lang="en-US" i="0" dirty="0"/>
              <a:t>students</a:t>
            </a:r>
            <a:r>
              <a:rPr lang="en-US" dirty="0"/>
              <a:t> will select this option for all data reports during this activity)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Year range: enter the current year*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We want data from the previous July. If you at the beginning of a new year, enter the previous year range into both inputs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i.e., If it’s July 2023, enter “2022” for </a:t>
            </a:r>
            <a:r>
              <a:rPr lang="en-US" b="1" dirty="0"/>
              <a:t>both</a:t>
            </a:r>
            <a:r>
              <a:rPr lang="en-US" dirty="0"/>
              <a:t> fields. Data for July 2023 may not be available at the time.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Our example was created in February 2022, so we have entered 2021 for both fields.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Variable: select “Avg temp”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Summary: select “Mean”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View: produce the report by clicking “Go”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On our </a:t>
            </a:r>
            <a:r>
              <a:rPr lang="en-US" b="1" dirty="0"/>
              <a:t>tutorial </a:t>
            </a:r>
            <a:r>
              <a:rPr lang="en-US" dirty="0"/>
              <a:t>data sheet, we will record the mean average temperature in Death Valley for July and November. Temperatures are reported in degrees Fahrenheit.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Classes should fill in information for ALL months.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*Note: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Weather data may be missing (“M”) for some months depending on when records are accessed. Teachers should review data in advance and select twelve, sequential months with complete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5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 the data onto the table.</a:t>
            </a:r>
          </a:p>
          <a:p>
            <a:endParaRPr lang="en-US" dirty="0"/>
          </a:p>
          <a:p>
            <a:pPr marL="0" indent="0">
              <a:buFont typeface="+mj-lt"/>
              <a:buNone/>
            </a:pPr>
            <a:r>
              <a:rPr lang="en-US" i="0" dirty="0"/>
              <a:t>Reminders about reported data: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Temperatures are reported in degrees Fahrenheit.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Precipitation is reported in inches. A cell value listed as “T” means trace amounts (&lt;0.01 in). These amounts are treated as zero in sums.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temperature measurements from Fahrenheit into Celsius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C = Celsius and F = Fahrenheit…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 = (</a:t>
            </a:r>
            <a:r>
              <a:rPr lang="en-US" dirty="0"/>
              <a:t>°</a:t>
            </a: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F – 32) × 5/9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OPTIONAL</a:t>
            </a:r>
            <a:r>
              <a:rPr lang="en-US" sz="1200" i="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: You can convert precipitation measurements from inches into millimeters</a:t>
            </a:r>
            <a:r>
              <a:rPr lang="en-US" sz="12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record both measurements. To calculate, use the following formula: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…where mm = millimeters and in = inches…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mm = in / 0.039370 (number of inches divided by 0.039370)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Click the “x” to return to the parameters page.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0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Variable: select “Max temp”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Summary: select “Daily Maximum”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View: produce the report by clicking “Go”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On our </a:t>
            </a:r>
            <a:r>
              <a:rPr lang="en-US" b="1" dirty="0"/>
              <a:t>tutorial </a:t>
            </a:r>
            <a:r>
              <a:rPr lang="en-US" dirty="0"/>
              <a:t>data sheet, we will record the highest max temperature in Death Valley for July and November. Temperatures are reported in degrees Fahrenheit.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Classes should fill in information for ALL months.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*Note: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Weather data may be missing (“M”) for some months depending on when records are accessed. Teachers should review data in advance and select twelve, sequential months with complete data.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5B06-E3F0-45B7-BF91-AC97D5E633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5B16-7B45-45E7-BDB4-6CBD91532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B5407-EB51-408D-88A4-09492F585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BD74E-0B82-4F51-B358-1B264564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2991-219B-4667-BB05-230989A8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B24D-2B72-45F5-B9FD-DCD76956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3942-64CF-4BCF-98A2-37671463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606C4-1F0F-4112-9898-7B69C022F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27257-8779-4976-9678-2199E15D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33CCC-DB19-4CEB-8FCB-A9A9F812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317F-3EB5-4AA5-8F75-C71E5FE5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021C1B-2065-4F8B-94E5-777C37119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77FEF-7482-4520-AA59-9F0778186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57C5-65E9-461C-B595-52B8B3AC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A610-0BC7-4EA2-9779-001CC690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52B1D-DF7E-475F-8D7D-AE50CC4D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0B4F-D3F0-46E5-BA38-6D27EF47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F9DD-C497-4320-BD5C-42C9D5C3E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A17C-64F2-4D7F-BA2B-E9355675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DD27-4345-45BD-8BF6-D2F5E60C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91392-2A12-4900-9BA8-BCD5DFD1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601F-3FF1-43A3-A79A-E58B6F6E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83FDA-C96F-42B3-B6FE-82ACAF628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672F2-334E-47A7-B8C5-975D2734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1CEA1-C2F4-4559-8AB6-A0342E31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2CA3E-4208-4B1C-A5B9-CF814312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1710-57FD-473A-B269-8AFED277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06D6-C1F3-4F38-BE72-CA34A6BC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C8F3E-2808-4B66-AD72-22F621ACC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D7694-00E4-487E-BD8C-4EC2B7EC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1903-943A-4D11-9B01-A6A86FC9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C8248-AC47-4AC4-B7A5-D00C63F2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F247-65FD-4A2A-822B-68D834DB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215C3-D8E0-4A75-914A-011AF0EF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D9CF7-C12D-4693-AAFF-AF04BBF0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2A4E0-C567-4E71-AFEE-B1EBA3FAB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8F441-4BEB-4A37-9A33-C3B517862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7791C-FB4F-499B-AD44-BD9A927E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43F91-97E5-4614-A761-E8E5632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94080-9906-49FF-9707-378920FC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FB64-104E-4A82-8E97-4A7CECC4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2100B-2FFE-4E4B-A185-97BF1A43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0E21D-FA8E-45AC-BA2C-DE30FFA9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38770-6B69-422E-A7D9-72E5821C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1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659F2-5CAD-4DA5-A28C-94FE98D5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CF921-EEB3-4823-B0E8-98BFD58D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A478E-FBDD-4F55-83A7-3EE76112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47F4-D89E-47F8-93E2-66FF1282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54E-9EEA-41B5-8CD5-DBBD698A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E07F3-2528-4069-A6D7-7635C8AAC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30D8D-3073-4E7C-AF79-45BB737C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C019B-4032-4766-8738-94258E40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1D30C-6FD4-43F5-98A5-EEC59A0B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6FC1-8C71-4AEC-B00C-127905B6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E307C-84EF-4EBC-AAD6-15A1185D9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15F8F-3561-4895-8707-B2649D61F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EF757-706F-44AC-88BC-A11E70F5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5DA9A-750B-4008-AB61-280E30AC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3F014-B040-4AF4-B04F-435864A1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13C02-B5B3-48B2-B516-1DEB7C77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704F1-8FFF-4F5E-A3E7-F73FF7D9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CE61-F414-42F2-AC49-0CEEADBCB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AB21-454F-4179-A2B6-19C9AFBAD39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18A3-44D0-4850-AF52-8362F2D75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7C0BF-19B9-4951-A372-FF99D2A24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DA301-DD50-4D58-BD69-0629F733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9A3413A-BC41-48E6-9105-040AAD948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Text reads &quot;Death Valley National Park&quot;.">
            <a:extLst>
              <a:ext uri="{FF2B5EF4-FFF2-40B4-BE49-F238E27FC236}">
                <a16:creationId xmlns:a16="http://schemas.microsoft.com/office/drawing/2014/main" id="{F2B01C14-DD26-4790-84D8-2C303CCDEAD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5" name="Picture 4" descr="The National Park Service arrowhead logo.">
            <a:extLst>
              <a:ext uri="{FF2B5EF4-FFF2-40B4-BE49-F238E27FC236}">
                <a16:creationId xmlns:a16="http://schemas.microsoft.com/office/drawing/2014/main" id="{6CBD3451-FD42-44E4-85F4-427982FDD7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Collecting Weather Data Tutorial&quot;.">
            <a:extLst>
              <a:ext uri="{FF2B5EF4-FFF2-40B4-BE49-F238E27FC236}">
                <a16:creationId xmlns:a16="http://schemas.microsoft.com/office/drawing/2014/main" id="{D84F99AF-CEEE-42FE-B280-5D1EAB79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Collecting Weather Data Tutorial</a:t>
            </a:r>
          </a:p>
        </p:txBody>
      </p:sp>
      <p:sp>
        <p:nvSpPr>
          <p:cNvPr id="3" name="Subtitle 2" descr="Text reads &quot;Distance Learning Program: Extreme Temperatures&quot;.">
            <a:extLst>
              <a:ext uri="{FF2B5EF4-FFF2-40B4-BE49-F238E27FC236}">
                <a16:creationId xmlns:a16="http://schemas.microsoft.com/office/drawing/2014/main" id="{31C75B69-AAC3-4C78-85D6-7A068D6A8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Learning Program: Extreme Temperatures</a:t>
            </a:r>
          </a:p>
        </p:txBody>
      </p:sp>
    </p:spTree>
    <p:extLst>
      <p:ext uri="{BB962C8B-B14F-4D97-AF65-F5344CB8AC3E}">
        <p14:creationId xmlns:p14="http://schemas.microsoft.com/office/powerpoint/2010/main" val="85186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9. Record the maximum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2995"/>
            <a:ext cx="11353801" cy="1325563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9. Record the max temperature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5" descr="Blank table has table headers reading Month, Year, Average temperature, maximum high temperature, and average precipitation.">
            <a:extLst>
              <a:ext uri="{FF2B5EF4-FFF2-40B4-BE49-F238E27FC236}">
                <a16:creationId xmlns:a16="http://schemas.microsoft.com/office/drawing/2014/main" id="{FC7AF723-ABE0-4955-9B76-A7EB3B613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71138"/>
              </p:ext>
            </p:extLst>
          </p:nvPr>
        </p:nvGraphicFramePr>
        <p:xfrm>
          <a:off x="1197957" y="2488930"/>
          <a:ext cx="9484397" cy="22871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421">
                  <a:extLst>
                    <a:ext uri="{9D8B030D-6E8A-4147-A177-3AD203B41FA5}">
                      <a16:colId xmlns:a16="http://schemas.microsoft.com/office/drawing/2014/main" val="1544373400"/>
                    </a:ext>
                  </a:extLst>
                </a:gridCol>
                <a:gridCol w="1430188">
                  <a:extLst>
                    <a:ext uri="{9D8B030D-6E8A-4147-A177-3AD203B41FA5}">
                      <a16:colId xmlns:a16="http://schemas.microsoft.com/office/drawing/2014/main" val="437851216"/>
                    </a:ext>
                  </a:extLst>
                </a:gridCol>
                <a:gridCol w="2228081">
                  <a:extLst>
                    <a:ext uri="{9D8B030D-6E8A-4147-A177-3AD203B41FA5}">
                      <a16:colId xmlns:a16="http://schemas.microsoft.com/office/drawing/2014/main" val="1947994644"/>
                    </a:ext>
                  </a:extLst>
                </a:gridCol>
                <a:gridCol w="2288298">
                  <a:extLst>
                    <a:ext uri="{9D8B030D-6E8A-4147-A177-3AD203B41FA5}">
                      <a16:colId xmlns:a16="http://schemas.microsoft.com/office/drawing/2014/main" val="4155714652"/>
                    </a:ext>
                  </a:extLst>
                </a:gridCol>
                <a:gridCol w="2318409">
                  <a:extLst>
                    <a:ext uri="{9D8B030D-6E8A-4147-A177-3AD203B41FA5}">
                      <a16:colId xmlns:a16="http://schemas.microsoft.com/office/drawing/2014/main" val="3642942510"/>
                    </a:ext>
                  </a:extLst>
                </a:gridCol>
              </a:tblGrid>
              <a:tr h="125954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High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(in)</a:t>
                      </a: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2481060092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7541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82543"/>
                  </a:ext>
                </a:extLst>
              </a:tr>
            </a:tbl>
          </a:graphicData>
        </a:graphic>
      </p:graphicFrame>
      <p:sp>
        <p:nvSpPr>
          <p:cNvPr id="16" name="TextBox 15" descr="Text reads July.">
            <a:extLst>
              <a:ext uri="{FF2B5EF4-FFF2-40B4-BE49-F238E27FC236}">
                <a16:creationId xmlns:a16="http://schemas.microsoft.com/office/drawing/2014/main" id="{877A055D-0B98-4F4A-A299-2992ABD1A8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1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July</a:t>
            </a:r>
          </a:p>
        </p:txBody>
      </p:sp>
      <p:sp>
        <p:nvSpPr>
          <p:cNvPr id="13" name="TextBox 12" descr="Text reads 2021.">
            <a:extLst>
              <a:ext uri="{FF2B5EF4-FFF2-40B4-BE49-F238E27FC236}">
                <a16:creationId xmlns:a16="http://schemas.microsoft.com/office/drawing/2014/main" id="{1DA88602-0687-4D82-AA81-8ACB58D7F7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5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7" name="TextBox 16" descr="Text reads 106.4 degrees Fahrenheit.">
            <a:extLst>
              <a:ext uri="{FF2B5EF4-FFF2-40B4-BE49-F238E27FC236}">
                <a16:creationId xmlns:a16="http://schemas.microsoft.com/office/drawing/2014/main" id="{DD1D7AE4-D412-430C-8F97-1E0FF2493F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65927" y="3732669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106.4°F</a:t>
            </a:r>
          </a:p>
        </p:txBody>
      </p:sp>
      <p:sp>
        <p:nvSpPr>
          <p:cNvPr id="14" name="TextBox 13" descr="Text reads November.">
            <a:extLst>
              <a:ext uri="{FF2B5EF4-FFF2-40B4-BE49-F238E27FC236}">
                <a16:creationId xmlns:a16="http://schemas.microsoft.com/office/drawing/2014/main" id="{3A9B419D-C202-441C-8409-BDB1D9009B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0" y="4260288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15" name="TextBox 14" descr="Text reads 2021.">
            <a:extLst>
              <a:ext uri="{FF2B5EF4-FFF2-40B4-BE49-F238E27FC236}">
                <a16:creationId xmlns:a16="http://schemas.microsoft.com/office/drawing/2014/main" id="{2E18B511-4FF3-4D76-8D17-8E366AC870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4" y="427812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8" name="TextBox 17" descr="Text reads 68.8 degrees Fahrenheit.">
            <a:extLst>
              <a:ext uri="{FF2B5EF4-FFF2-40B4-BE49-F238E27FC236}">
                <a16:creationId xmlns:a16="http://schemas.microsoft.com/office/drawing/2014/main" id="{C6B2DE32-7FA8-43DD-9E5A-A78E87D24A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27601" y="4284323"/>
            <a:ext cx="193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68.8°F</a:t>
            </a:r>
          </a:p>
        </p:txBody>
      </p:sp>
      <p:sp>
        <p:nvSpPr>
          <p:cNvPr id="24" name="TextBox 23" descr="Text reads 130 degrees Fahrenheit.">
            <a:extLst>
              <a:ext uri="{FF2B5EF4-FFF2-40B4-BE49-F238E27FC236}">
                <a16:creationId xmlns:a16="http://schemas.microsoft.com/office/drawing/2014/main" id="{3C1CEFA8-518F-47F8-8873-C119B6EA91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034158" y="3727608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130°F</a:t>
            </a:r>
          </a:p>
        </p:txBody>
      </p:sp>
      <p:sp>
        <p:nvSpPr>
          <p:cNvPr id="43" name="TextBox 42" descr="Text reads 94 degrees Fahrenheit.">
            <a:extLst>
              <a:ext uri="{FF2B5EF4-FFF2-40B4-BE49-F238E27FC236}">
                <a16:creationId xmlns:a16="http://schemas.microsoft.com/office/drawing/2014/main" id="{CB6EB599-3369-4D30-AAE1-AEA03E8254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03058" y="4278605"/>
            <a:ext cx="210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94°F</a:t>
            </a:r>
          </a:p>
        </p:txBody>
      </p:sp>
    </p:spTree>
    <p:extLst>
      <p:ext uri="{BB962C8B-B14F-4D97-AF65-F5344CB8AC3E}">
        <p14:creationId xmlns:p14="http://schemas.microsoft.com/office/powerpoint/2010/main" val="12473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10. Exit the maximum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10. Exit the max temperature data</a:t>
            </a:r>
          </a:p>
        </p:txBody>
      </p:sp>
      <p:pic>
        <p:nvPicPr>
          <p:cNvPr id="31" name="Content Placeholder 30" descr="A data report for the monthly highest max temperature for Death Valley National Park in 2021.">
            <a:extLst>
              <a:ext uri="{FF2B5EF4-FFF2-40B4-BE49-F238E27FC236}">
                <a16:creationId xmlns:a16="http://schemas.microsoft.com/office/drawing/2014/main" id="{1B7D0E0D-F0DD-4314-ADEF-C3774483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2669" r="569"/>
          <a:stretch/>
        </p:blipFill>
        <p:spPr>
          <a:xfrm>
            <a:off x="365453" y="2231017"/>
            <a:ext cx="11461093" cy="4220908"/>
          </a:xfrm>
        </p:spPr>
      </p:pic>
      <p:sp>
        <p:nvSpPr>
          <p:cNvPr id="14" name="TextBox 13" descr="Text reads &quot;Credit: National Weather Service&quot;.">
            <a:extLst>
              <a:ext uri="{FF2B5EF4-FFF2-40B4-BE49-F238E27FC236}">
                <a16:creationId xmlns:a16="http://schemas.microsoft.com/office/drawing/2014/main" id="{844E7A3B-E495-4486-AD8A-A07B9C0F5A6D}"/>
              </a:ext>
            </a:extLst>
          </p:cNvPr>
          <p:cNvSpPr txBox="1"/>
          <p:nvPr/>
        </p:nvSpPr>
        <p:spPr>
          <a:xfrm>
            <a:off x="10890071" y="6451925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68E7C-10D8-4953-B280-37360E03F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8761" y="2378558"/>
            <a:ext cx="586039" cy="47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lack mouse pointer">
            <a:extLst>
              <a:ext uri="{FF2B5EF4-FFF2-40B4-BE49-F238E27FC236}">
                <a16:creationId xmlns:a16="http://schemas.microsoft.com/office/drawing/2014/main" id="{BA70C254-BF55-4D54-82CD-3597EC6333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7600" y="2502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11. Set variables to view precipitation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11. Set variables to view precipitation data</a:t>
            </a:r>
          </a:p>
        </p:txBody>
      </p:sp>
      <p:pic>
        <p:nvPicPr>
          <p:cNvPr id="6" name="Content Placeholder 5" descr="Data parameters to be set including location, desired product, year range, variable to be reported, and summary desired.">
            <a:extLst>
              <a:ext uri="{FF2B5EF4-FFF2-40B4-BE49-F238E27FC236}">
                <a16:creationId xmlns:a16="http://schemas.microsoft.com/office/drawing/2014/main" id="{3D177845-D899-4A1C-B72E-3D8223A0F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1527" r="517" b="718"/>
          <a:stretch/>
        </p:blipFill>
        <p:spPr>
          <a:xfrm>
            <a:off x="473319" y="2024794"/>
            <a:ext cx="11245362" cy="4642811"/>
          </a:xfrm>
        </p:spPr>
      </p:pic>
      <p:sp>
        <p:nvSpPr>
          <p:cNvPr id="13" name="TextBox 12" descr="Text reads &quot;Credit: National Weather Service&quot;.">
            <a:extLst>
              <a:ext uri="{FF2B5EF4-FFF2-40B4-BE49-F238E27FC236}">
                <a16:creationId xmlns:a16="http://schemas.microsoft.com/office/drawing/2014/main" id="{718F2817-5F32-4604-B81C-1D08E284500D}"/>
              </a:ext>
            </a:extLst>
          </p:cNvPr>
          <p:cNvSpPr txBox="1"/>
          <p:nvPr/>
        </p:nvSpPr>
        <p:spPr>
          <a:xfrm>
            <a:off x="10782206" y="6513717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8E60EC-41FE-4295-89C2-5E679DAC9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9165" y="4302405"/>
            <a:ext cx="3019927" cy="470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Black mouse pointer">
            <a:extLst>
              <a:ext uri="{FF2B5EF4-FFF2-40B4-BE49-F238E27FC236}">
                <a16:creationId xmlns:a16="http://schemas.microsoft.com/office/drawing/2014/main" id="{F50BB5C0-7AE1-42E8-AD8B-395D2FC889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5008" y="4428842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E18882-8148-42D9-9896-F845ECC28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5565" y="5248682"/>
            <a:ext cx="3396917" cy="470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Black mouse pointer">
            <a:extLst>
              <a:ext uri="{FF2B5EF4-FFF2-40B4-BE49-F238E27FC236}">
                <a16:creationId xmlns:a16="http://schemas.microsoft.com/office/drawing/2014/main" id="{B5D2C90E-1905-43B6-AFB1-8D328E1EE0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6821" y="5376354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92A234-60EA-41EA-A7E1-DD18F3E1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6775" y="3070094"/>
            <a:ext cx="794084" cy="47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Black mouse pointer">
            <a:extLst>
              <a:ext uri="{FF2B5EF4-FFF2-40B4-BE49-F238E27FC236}">
                <a16:creationId xmlns:a16="http://schemas.microsoft.com/office/drawing/2014/main" id="{C20E062F-4273-4FBE-8BFD-382E43D47B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3817" y="3260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12. Review the precipitation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 Review the precipitation data</a:t>
            </a:r>
          </a:p>
        </p:txBody>
      </p:sp>
      <p:pic>
        <p:nvPicPr>
          <p:cNvPr id="31" name="Content Placeholder 30" descr="A data report for the monthly total precipitation for Death Valley National Park in 2021.">
            <a:extLst>
              <a:ext uri="{FF2B5EF4-FFF2-40B4-BE49-F238E27FC236}">
                <a16:creationId xmlns:a16="http://schemas.microsoft.com/office/drawing/2014/main" id="{1B7D0E0D-F0DD-4314-ADEF-C3774483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3023" b="1297"/>
          <a:stretch/>
        </p:blipFill>
        <p:spPr>
          <a:xfrm>
            <a:off x="286035" y="2209800"/>
            <a:ext cx="11619929" cy="4242125"/>
          </a:xfrm>
        </p:spPr>
      </p:pic>
      <p:sp>
        <p:nvSpPr>
          <p:cNvPr id="9" name="TextBox 8" descr="Text reads &quot;Credit: National Weather Service&quot;.">
            <a:extLst>
              <a:ext uri="{FF2B5EF4-FFF2-40B4-BE49-F238E27FC236}">
                <a16:creationId xmlns:a16="http://schemas.microsoft.com/office/drawing/2014/main" id="{B68D03B4-94F9-478F-97BE-74E4D4D83569}"/>
              </a:ext>
            </a:extLst>
          </p:cNvPr>
          <p:cNvSpPr txBox="1"/>
          <p:nvPr/>
        </p:nvSpPr>
        <p:spPr>
          <a:xfrm>
            <a:off x="10969489" y="6451925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A6EB57-0B23-4589-9F6B-2908A8E8E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7769" y="3871081"/>
            <a:ext cx="798210" cy="796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923B93-68D4-4BCE-A50D-79225CAC5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2566" y="3871082"/>
            <a:ext cx="798210" cy="796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13. Record the precipitation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986856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13. Record the precipitation data</a:t>
            </a:r>
          </a:p>
        </p:txBody>
      </p:sp>
      <p:graphicFrame>
        <p:nvGraphicFramePr>
          <p:cNvPr id="23" name="Table 5" descr="Blank table has table headers reading Month, Year, Average temperature, maximum high temperature, and average precipitation.">
            <a:extLst>
              <a:ext uri="{FF2B5EF4-FFF2-40B4-BE49-F238E27FC236}">
                <a16:creationId xmlns:a16="http://schemas.microsoft.com/office/drawing/2014/main" id="{FC7AF723-ABE0-4955-9B76-A7EB3B613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80468"/>
              </p:ext>
            </p:extLst>
          </p:nvPr>
        </p:nvGraphicFramePr>
        <p:xfrm>
          <a:off x="1197957" y="2488930"/>
          <a:ext cx="9484397" cy="22871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421">
                  <a:extLst>
                    <a:ext uri="{9D8B030D-6E8A-4147-A177-3AD203B41FA5}">
                      <a16:colId xmlns:a16="http://schemas.microsoft.com/office/drawing/2014/main" val="1544373400"/>
                    </a:ext>
                  </a:extLst>
                </a:gridCol>
                <a:gridCol w="1430188">
                  <a:extLst>
                    <a:ext uri="{9D8B030D-6E8A-4147-A177-3AD203B41FA5}">
                      <a16:colId xmlns:a16="http://schemas.microsoft.com/office/drawing/2014/main" val="437851216"/>
                    </a:ext>
                  </a:extLst>
                </a:gridCol>
                <a:gridCol w="2228081">
                  <a:extLst>
                    <a:ext uri="{9D8B030D-6E8A-4147-A177-3AD203B41FA5}">
                      <a16:colId xmlns:a16="http://schemas.microsoft.com/office/drawing/2014/main" val="1947994644"/>
                    </a:ext>
                  </a:extLst>
                </a:gridCol>
                <a:gridCol w="2288298">
                  <a:extLst>
                    <a:ext uri="{9D8B030D-6E8A-4147-A177-3AD203B41FA5}">
                      <a16:colId xmlns:a16="http://schemas.microsoft.com/office/drawing/2014/main" val="4155714652"/>
                    </a:ext>
                  </a:extLst>
                </a:gridCol>
                <a:gridCol w="2318409">
                  <a:extLst>
                    <a:ext uri="{9D8B030D-6E8A-4147-A177-3AD203B41FA5}">
                      <a16:colId xmlns:a16="http://schemas.microsoft.com/office/drawing/2014/main" val="3642942510"/>
                    </a:ext>
                  </a:extLst>
                </a:gridCol>
              </a:tblGrid>
              <a:tr h="125954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High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(in)</a:t>
                      </a: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2481060092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7541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82543"/>
                  </a:ext>
                </a:extLst>
              </a:tr>
            </a:tbl>
          </a:graphicData>
        </a:graphic>
      </p:graphicFrame>
      <p:sp>
        <p:nvSpPr>
          <p:cNvPr id="19" name="TextBox 18" descr="Text reads July.">
            <a:extLst>
              <a:ext uri="{FF2B5EF4-FFF2-40B4-BE49-F238E27FC236}">
                <a16:creationId xmlns:a16="http://schemas.microsoft.com/office/drawing/2014/main" id="{343E1497-60C1-4D39-80C8-F8E3F13EC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1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July</a:t>
            </a:r>
          </a:p>
        </p:txBody>
      </p:sp>
      <p:sp>
        <p:nvSpPr>
          <p:cNvPr id="16" name="TextBox 15" descr="Text reads 2021.">
            <a:extLst>
              <a:ext uri="{FF2B5EF4-FFF2-40B4-BE49-F238E27FC236}">
                <a16:creationId xmlns:a16="http://schemas.microsoft.com/office/drawing/2014/main" id="{CF63D3ED-5AF1-4779-8C56-99502C8943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5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7" name="TextBox 26" descr="Text reads 106.4 degrees Fahrenheit.">
            <a:extLst>
              <a:ext uri="{FF2B5EF4-FFF2-40B4-BE49-F238E27FC236}">
                <a16:creationId xmlns:a16="http://schemas.microsoft.com/office/drawing/2014/main" id="{48FF6E0D-D197-4FDD-B23A-58193E633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65927" y="3732669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106.4°F</a:t>
            </a:r>
          </a:p>
        </p:txBody>
      </p:sp>
      <p:sp>
        <p:nvSpPr>
          <p:cNvPr id="24" name="TextBox 23" descr="Text reads 130 degrees Fahrenheit.">
            <a:extLst>
              <a:ext uri="{FF2B5EF4-FFF2-40B4-BE49-F238E27FC236}">
                <a16:creationId xmlns:a16="http://schemas.microsoft.com/office/drawing/2014/main" id="{3C1CEFA8-518F-47F8-8873-C119B6EA91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034158" y="3727608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130°F</a:t>
            </a:r>
          </a:p>
        </p:txBody>
      </p:sp>
      <p:sp>
        <p:nvSpPr>
          <p:cNvPr id="17" name="TextBox 16" descr="Text reads November.">
            <a:extLst>
              <a:ext uri="{FF2B5EF4-FFF2-40B4-BE49-F238E27FC236}">
                <a16:creationId xmlns:a16="http://schemas.microsoft.com/office/drawing/2014/main" id="{FB47E4D3-6D0C-4AA7-AD01-E28D897231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0" y="4260288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18" name="TextBox 17" descr="Text reads 2021.">
            <a:extLst>
              <a:ext uri="{FF2B5EF4-FFF2-40B4-BE49-F238E27FC236}">
                <a16:creationId xmlns:a16="http://schemas.microsoft.com/office/drawing/2014/main" id="{140A3E2C-DA2A-4680-86C7-0F7D197197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4" y="427812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5" name="TextBox 44" descr="Text reads 68.8 degrees Fahrenheit.">
            <a:extLst>
              <a:ext uri="{FF2B5EF4-FFF2-40B4-BE49-F238E27FC236}">
                <a16:creationId xmlns:a16="http://schemas.microsoft.com/office/drawing/2014/main" id="{48AD5AEF-1EFC-4C5C-8D01-D353F45595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27601" y="4284323"/>
            <a:ext cx="193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68.8°F</a:t>
            </a:r>
          </a:p>
        </p:txBody>
      </p:sp>
      <p:sp>
        <p:nvSpPr>
          <p:cNvPr id="43" name="TextBox 42" descr="Text reads 94 degrees Fahrenheit.">
            <a:extLst>
              <a:ext uri="{FF2B5EF4-FFF2-40B4-BE49-F238E27FC236}">
                <a16:creationId xmlns:a16="http://schemas.microsoft.com/office/drawing/2014/main" id="{CB6EB599-3369-4D30-AAE1-AEA03E8254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03058" y="4278605"/>
            <a:ext cx="210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94°F</a:t>
            </a:r>
          </a:p>
        </p:txBody>
      </p:sp>
      <p:sp>
        <p:nvSpPr>
          <p:cNvPr id="29" name="TextBox 28" descr="Text reads 1.45 inches.">
            <a:extLst>
              <a:ext uri="{FF2B5EF4-FFF2-40B4-BE49-F238E27FC236}">
                <a16:creationId xmlns:a16="http://schemas.microsoft.com/office/drawing/2014/main" id="{14E83891-1D3F-467C-ACC9-CC4793759D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01960" y="3732838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1.45 in</a:t>
            </a:r>
          </a:p>
        </p:txBody>
      </p:sp>
      <p:sp>
        <p:nvSpPr>
          <p:cNvPr id="47" name="TextBox 46" descr="Text reads 0.00 inches.">
            <a:extLst>
              <a:ext uri="{FF2B5EF4-FFF2-40B4-BE49-F238E27FC236}">
                <a16:creationId xmlns:a16="http://schemas.microsoft.com/office/drawing/2014/main" id="{78D52ED1-9455-4959-9635-047BF80F1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523564" y="4278605"/>
            <a:ext cx="210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0.00 in</a:t>
            </a:r>
          </a:p>
        </p:txBody>
      </p:sp>
    </p:spTree>
    <p:extLst>
      <p:ext uri="{BB962C8B-B14F-4D97-AF65-F5344CB8AC3E}">
        <p14:creationId xmlns:p14="http://schemas.microsoft.com/office/powerpoint/2010/main" val="37881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14. Exit the precipitation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14. Exit the precipitation data</a:t>
            </a:r>
          </a:p>
        </p:txBody>
      </p:sp>
      <p:pic>
        <p:nvPicPr>
          <p:cNvPr id="31" name="Content Placeholder 30" descr="A data report for the monthly total precipitation for Death Valley National Park in 2021.">
            <a:extLst>
              <a:ext uri="{FF2B5EF4-FFF2-40B4-BE49-F238E27FC236}">
                <a16:creationId xmlns:a16="http://schemas.microsoft.com/office/drawing/2014/main" id="{1B7D0E0D-F0DD-4314-ADEF-C3774483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3023" b="1297"/>
          <a:stretch/>
        </p:blipFill>
        <p:spPr>
          <a:xfrm>
            <a:off x="286035" y="2209800"/>
            <a:ext cx="11619929" cy="4242125"/>
          </a:xfrm>
        </p:spPr>
      </p:pic>
      <p:sp>
        <p:nvSpPr>
          <p:cNvPr id="14" name="TextBox 13" descr="Text reads &quot;Credit: National Weather Service&quot;.">
            <a:extLst>
              <a:ext uri="{FF2B5EF4-FFF2-40B4-BE49-F238E27FC236}">
                <a16:creationId xmlns:a16="http://schemas.microsoft.com/office/drawing/2014/main" id="{C91CA248-D2E0-4538-9C79-64F527664BA7}"/>
              </a:ext>
            </a:extLst>
          </p:cNvPr>
          <p:cNvSpPr txBox="1"/>
          <p:nvPr/>
        </p:nvSpPr>
        <p:spPr>
          <a:xfrm>
            <a:off x="10969489" y="6451925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8EFC6-4134-4C6A-912D-60B98E4E5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1799" y="2378558"/>
            <a:ext cx="586039" cy="47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Black mouse pointer">
            <a:extLst>
              <a:ext uri="{FF2B5EF4-FFF2-40B4-BE49-F238E27FC236}">
                <a16:creationId xmlns:a16="http://schemas.microsoft.com/office/drawing/2014/main" id="{54C7C735-08C9-477D-AE20-66B728EF36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0638" y="2502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15. Complete the data collection form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15. Complete the data collection form</a:t>
            </a:r>
          </a:p>
        </p:txBody>
      </p:sp>
      <p:graphicFrame>
        <p:nvGraphicFramePr>
          <p:cNvPr id="6" name="Table 6" descr="Table with headers for site location, abbreviation, National Weather Service Weather forecast office, and location. Information is completed for Devils Postpile National Monument and Channel Islands National Park. A third row is blank for students to complete.">
            <a:extLst>
              <a:ext uri="{FF2B5EF4-FFF2-40B4-BE49-F238E27FC236}">
                <a16:creationId xmlns:a16="http://schemas.microsoft.com/office/drawing/2014/main" id="{B0DAA4B9-5E3E-4F85-B92A-11C8FCCEC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327719"/>
              </p:ext>
            </p:extLst>
          </p:nvPr>
        </p:nvGraphicFramePr>
        <p:xfrm>
          <a:off x="576788" y="2552700"/>
          <a:ext cx="1103842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274349189"/>
                    </a:ext>
                  </a:extLst>
                </a:gridCol>
                <a:gridCol w="1931703">
                  <a:extLst>
                    <a:ext uri="{9D8B030D-6E8A-4147-A177-3AD203B41FA5}">
                      <a16:colId xmlns:a16="http://schemas.microsoft.com/office/drawing/2014/main" val="2274280466"/>
                    </a:ext>
                  </a:extLst>
                </a:gridCol>
                <a:gridCol w="2599630">
                  <a:extLst>
                    <a:ext uri="{9D8B030D-6E8A-4147-A177-3AD203B41FA5}">
                      <a16:colId xmlns:a16="http://schemas.microsoft.com/office/drawing/2014/main" val="1852911310"/>
                    </a:ext>
                  </a:extLst>
                </a:gridCol>
                <a:gridCol w="2668515">
                  <a:extLst>
                    <a:ext uri="{9D8B030D-6E8A-4147-A177-3AD203B41FA5}">
                      <a16:colId xmlns:a16="http://schemas.microsoft.com/office/drawing/2014/main" val="855299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NWS Weather Forecast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3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Devils </a:t>
                      </a:r>
                      <a:r>
                        <a:rPr lang="en-US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Postpile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National Monument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 Vining, 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32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Islands National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Angeles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Barbara Mu, 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49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98111"/>
                  </a:ext>
                </a:extLst>
              </a:tr>
            </a:tbl>
          </a:graphicData>
        </a:graphic>
      </p:graphicFrame>
      <p:sp>
        <p:nvSpPr>
          <p:cNvPr id="14" name="TextBox 13" descr="Text reads your local community.">
            <a:extLst>
              <a:ext uri="{FF2B5EF4-FFF2-40B4-BE49-F238E27FC236}">
                <a16:creationId xmlns:a16="http://schemas.microsoft.com/office/drawing/2014/main" id="{A763226B-92C9-4E6D-A4E3-99BA9A809C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43123" y="3935968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Your local community</a:t>
            </a:r>
          </a:p>
        </p:txBody>
      </p:sp>
      <p:sp>
        <p:nvSpPr>
          <p:cNvPr id="15" name="TextBox 14" descr="Text reads nearby office.">
            <a:extLst>
              <a:ext uri="{FF2B5EF4-FFF2-40B4-BE49-F238E27FC236}">
                <a16:creationId xmlns:a16="http://schemas.microsoft.com/office/drawing/2014/main" id="{E56A06A2-6306-4AEF-BB96-A759C2195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10377" y="3935968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Nearby office</a:t>
            </a:r>
          </a:p>
        </p:txBody>
      </p:sp>
      <p:sp>
        <p:nvSpPr>
          <p:cNvPr id="16" name="TextBox 15" descr="Text reads nearby location.">
            <a:extLst>
              <a:ext uri="{FF2B5EF4-FFF2-40B4-BE49-F238E27FC236}">
                <a16:creationId xmlns:a16="http://schemas.microsoft.com/office/drawing/2014/main" id="{E0A01D04-25FD-4D4F-84FE-0E18517733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13781" y="3935968"/>
            <a:ext cx="19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Nearby location</a:t>
            </a:r>
          </a:p>
        </p:txBody>
      </p:sp>
    </p:spTree>
    <p:extLst>
      <p:ext uri="{BB962C8B-B14F-4D97-AF65-F5344CB8AC3E}">
        <p14:creationId xmlns:p14="http://schemas.microsoft.com/office/powerpoint/2010/main" val="12668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1. Complete the data collection form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2995"/>
            <a:ext cx="11353801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Complete the data collection form</a:t>
            </a:r>
          </a:p>
        </p:txBody>
      </p:sp>
      <p:graphicFrame>
        <p:nvGraphicFramePr>
          <p:cNvPr id="23" name="Table 5" descr="Blank table has table headers reading month, year, average temperature, maximum high temperature, and average precipitation.">
            <a:extLst>
              <a:ext uri="{FF2B5EF4-FFF2-40B4-BE49-F238E27FC236}">
                <a16:creationId xmlns:a16="http://schemas.microsoft.com/office/drawing/2014/main" id="{FC7AF723-ABE0-4955-9B76-A7EB3B613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46488"/>
              </p:ext>
            </p:extLst>
          </p:nvPr>
        </p:nvGraphicFramePr>
        <p:xfrm>
          <a:off x="1197957" y="2488930"/>
          <a:ext cx="9484397" cy="22871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421">
                  <a:extLst>
                    <a:ext uri="{9D8B030D-6E8A-4147-A177-3AD203B41FA5}">
                      <a16:colId xmlns:a16="http://schemas.microsoft.com/office/drawing/2014/main" val="1544373400"/>
                    </a:ext>
                  </a:extLst>
                </a:gridCol>
                <a:gridCol w="1430188">
                  <a:extLst>
                    <a:ext uri="{9D8B030D-6E8A-4147-A177-3AD203B41FA5}">
                      <a16:colId xmlns:a16="http://schemas.microsoft.com/office/drawing/2014/main" val="437851216"/>
                    </a:ext>
                  </a:extLst>
                </a:gridCol>
                <a:gridCol w="2228081">
                  <a:extLst>
                    <a:ext uri="{9D8B030D-6E8A-4147-A177-3AD203B41FA5}">
                      <a16:colId xmlns:a16="http://schemas.microsoft.com/office/drawing/2014/main" val="1947994644"/>
                    </a:ext>
                  </a:extLst>
                </a:gridCol>
                <a:gridCol w="2288298">
                  <a:extLst>
                    <a:ext uri="{9D8B030D-6E8A-4147-A177-3AD203B41FA5}">
                      <a16:colId xmlns:a16="http://schemas.microsoft.com/office/drawing/2014/main" val="4155714652"/>
                    </a:ext>
                  </a:extLst>
                </a:gridCol>
                <a:gridCol w="2318409">
                  <a:extLst>
                    <a:ext uri="{9D8B030D-6E8A-4147-A177-3AD203B41FA5}">
                      <a16:colId xmlns:a16="http://schemas.microsoft.com/office/drawing/2014/main" val="3642942510"/>
                    </a:ext>
                  </a:extLst>
                </a:gridCol>
              </a:tblGrid>
              <a:tr h="125954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High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(in)</a:t>
                      </a: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2481060092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7541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82543"/>
                  </a:ext>
                </a:extLst>
              </a:tr>
            </a:tbl>
          </a:graphicData>
        </a:graphic>
      </p:graphicFrame>
      <p:sp>
        <p:nvSpPr>
          <p:cNvPr id="16" name="TextBox 15" descr="Text reads July.">
            <a:extLst>
              <a:ext uri="{FF2B5EF4-FFF2-40B4-BE49-F238E27FC236}">
                <a16:creationId xmlns:a16="http://schemas.microsoft.com/office/drawing/2014/main" id="{23EC2DD3-1FF0-4914-81F2-774CF4AEE5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1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July</a:t>
            </a:r>
          </a:p>
        </p:txBody>
      </p:sp>
      <p:sp>
        <p:nvSpPr>
          <p:cNvPr id="17" name="TextBox 16" descr="Text reads 2021.">
            <a:extLst>
              <a:ext uri="{FF2B5EF4-FFF2-40B4-BE49-F238E27FC236}">
                <a16:creationId xmlns:a16="http://schemas.microsoft.com/office/drawing/2014/main" id="{93BF47E4-90FF-4F31-BF27-DBAE315B3D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5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8" name="TextBox 17" descr="Text reads November.">
            <a:extLst>
              <a:ext uri="{FF2B5EF4-FFF2-40B4-BE49-F238E27FC236}">
                <a16:creationId xmlns:a16="http://schemas.microsoft.com/office/drawing/2014/main" id="{69178796-5FA9-487B-AFF9-2CEBBC7CCB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0" y="4260288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19" name="TextBox 18" descr="Text reads 2021.">
            <a:extLst>
              <a:ext uri="{FF2B5EF4-FFF2-40B4-BE49-F238E27FC236}">
                <a16:creationId xmlns:a16="http://schemas.microsoft.com/office/drawing/2014/main" id="{25C729D2-5BF3-4384-8B12-D22643EB6F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4" y="427812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475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2. Locate nearby NWS forecast office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Locate nearby NWS forecast office</a:t>
            </a:r>
          </a:p>
        </p:txBody>
      </p:sp>
      <p:pic>
        <p:nvPicPr>
          <p:cNvPr id="8" name="Content Placeholder 7" descr="A map showing weather forecast offices for the National Weather Service in the United States including its territories.">
            <a:extLst>
              <a:ext uri="{FF2B5EF4-FFF2-40B4-BE49-F238E27FC236}">
                <a16:creationId xmlns:a16="http://schemas.microsoft.com/office/drawing/2014/main" id="{7B030F1E-0CA6-4BBC-855F-1F6A0EF0B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95" y="2034686"/>
            <a:ext cx="6052209" cy="4632919"/>
          </a:xfrm>
        </p:spPr>
      </p:pic>
      <p:sp>
        <p:nvSpPr>
          <p:cNvPr id="26" name="TextBox 25" descr="Text reads &quot;Credit: National Weather Service&quot;.">
            <a:extLst>
              <a:ext uri="{FF2B5EF4-FFF2-40B4-BE49-F238E27FC236}">
                <a16:creationId xmlns:a16="http://schemas.microsoft.com/office/drawing/2014/main" id="{58E9A853-BF78-47AE-A2C4-F6BAEF95B65D}"/>
              </a:ext>
            </a:extLst>
          </p:cNvPr>
          <p:cNvSpPr txBox="1"/>
          <p:nvPr/>
        </p:nvSpPr>
        <p:spPr>
          <a:xfrm>
            <a:off x="8185628" y="6513717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pic>
        <p:nvPicPr>
          <p:cNvPr id="20" name="Content Placeholder 5" descr="A map showing National Park Service units in the southwestern United States.">
            <a:extLst>
              <a:ext uri="{FF2B5EF4-FFF2-40B4-BE49-F238E27FC236}">
                <a16:creationId xmlns:a16="http://schemas.microsoft.com/office/drawing/2014/main" id="{A0F55CC4-CA9A-4423-B0AF-2D83230AC6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33753" r="64108" b="33371"/>
          <a:stretch/>
        </p:blipFill>
        <p:spPr>
          <a:xfrm>
            <a:off x="3069894" y="2034686"/>
            <a:ext cx="6052209" cy="4632919"/>
          </a:xfrm>
          <a:prstGeom prst="rect">
            <a:avLst/>
          </a:prstGeom>
        </p:spPr>
      </p:pic>
      <p:sp>
        <p:nvSpPr>
          <p:cNvPr id="27" name="TextBox 26" descr="Text reads &quot;Credit: National Park Service&quot;.">
            <a:extLst>
              <a:ext uri="{FF2B5EF4-FFF2-40B4-BE49-F238E27FC236}">
                <a16:creationId xmlns:a16="http://schemas.microsoft.com/office/drawing/2014/main" id="{1D7B5C17-7E28-4E41-BE50-D5177BD589C3}"/>
              </a:ext>
            </a:extLst>
          </p:cNvPr>
          <p:cNvSpPr txBox="1"/>
          <p:nvPr/>
        </p:nvSpPr>
        <p:spPr>
          <a:xfrm>
            <a:off x="3069893" y="6513717"/>
            <a:ext cx="84670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Park Service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74574C-FA50-4BC0-85C5-6F623841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5771" y="3076966"/>
            <a:ext cx="572819" cy="914588"/>
          </a:xfrm>
          <a:custGeom>
            <a:avLst/>
            <a:gdLst>
              <a:gd name="connsiteX0" fmla="*/ 135172 w 572819"/>
              <a:gd name="connsiteY0" fmla="*/ 188 h 914588"/>
              <a:gd name="connsiteX1" fmla="*/ 95415 w 572819"/>
              <a:gd name="connsiteY1" fmla="*/ 8139 h 914588"/>
              <a:gd name="connsiteX2" fmla="*/ 71561 w 572819"/>
              <a:gd name="connsiteY2" fmla="*/ 16091 h 914588"/>
              <a:gd name="connsiteX3" fmla="*/ 39756 w 572819"/>
              <a:gd name="connsiteY3" fmla="*/ 24042 h 914588"/>
              <a:gd name="connsiteX4" fmla="*/ 15902 w 572819"/>
              <a:gd name="connsiteY4" fmla="*/ 47896 h 914588"/>
              <a:gd name="connsiteX5" fmla="*/ 0 w 572819"/>
              <a:gd name="connsiteY5" fmla="*/ 119457 h 914588"/>
              <a:gd name="connsiteX6" fmla="*/ 7951 w 572819"/>
              <a:gd name="connsiteY6" fmla="*/ 334143 h 914588"/>
              <a:gd name="connsiteX7" fmla="*/ 23854 w 572819"/>
              <a:gd name="connsiteY7" fmla="*/ 381851 h 914588"/>
              <a:gd name="connsiteX8" fmla="*/ 31805 w 572819"/>
              <a:gd name="connsiteY8" fmla="*/ 413656 h 914588"/>
              <a:gd name="connsiteX9" fmla="*/ 55659 w 572819"/>
              <a:gd name="connsiteY9" fmla="*/ 437510 h 914588"/>
              <a:gd name="connsiteX10" fmla="*/ 95415 w 572819"/>
              <a:gd name="connsiteY10" fmla="*/ 485217 h 914588"/>
              <a:gd name="connsiteX11" fmla="*/ 127221 w 572819"/>
              <a:gd name="connsiteY11" fmla="*/ 532925 h 914588"/>
              <a:gd name="connsiteX12" fmla="*/ 151074 w 572819"/>
              <a:gd name="connsiteY12" fmla="*/ 556779 h 914588"/>
              <a:gd name="connsiteX13" fmla="*/ 182880 w 572819"/>
              <a:gd name="connsiteY13" fmla="*/ 604487 h 914588"/>
              <a:gd name="connsiteX14" fmla="*/ 198782 w 572819"/>
              <a:gd name="connsiteY14" fmla="*/ 628341 h 914588"/>
              <a:gd name="connsiteX15" fmla="*/ 214685 w 572819"/>
              <a:gd name="connsiteY15" fmla="*/ 771464 h 914588"/>
              <a:gd name="connsiteX16" fmla="*/ 254441 w 572819"/>
              <a:gd name="connsiteY16" fmla="*/ 843026 h 914588"/>
              <a:gd name="connsiteX17" fmla="*/ 278295 w 572819"/>
              <a:gd name="connsiteY17" fmla="*/ 874831 h 914588"/>
              <a:gd name="connsiteX18" fmla="*/ 310101 w 572819"/>
              <a:gd name="connsiteY18" fmla="*/ 890734 h 914588"/>
              <a:gd name="connsiteX19" fmla="*/ 333954 w 572819"/>
              <a:gd name="connsiteY19" fmla="*/ 906637 h 914588"/>
              <a:gd name="connsiteX20" fmla="*/ 469127 w 572819"/>
              <a:gd name="connsiteY20" fmla="*/ 914588 h 914588"/>
              <a:gd name="connsiteX21" fmla="*/ 532737 w 572819"/>
              <a:gd name="connsiteY21" fmla="*/ 906637 h 914588"/>
              <a:gd name="connsiteX22" fmla="*/ 564542 w 572819"/>
              <a:gd name="connsiteY22" fmla="*/ 866880 h 914588"/>
              <a:gd name="connsiteX23" fmla="*/ 572494 w 572819"/>
              <a:gd name="connsiteY23" fmla="*/ 835075 h 914588"/>
              <a:gd name="connsiteX24" fmla="*/ 532737 w 572819"/>
              <a:gd name="connsiteY24" fmla="*/ 628341 h 914588"/>
              <a:gd name="connsiteX25" fmla="*/ 508883 w 572819"/>
              <a:gd name="connsiteY25" fmla="*/ 620390 h 914588"/>
              <a:gd name="connsiteX26" fmla="*/ 469127 w 572819"/>
              <a:gd name="connsiteY26" fmla="*/ 580633 h 914588"/>
              <a:gd name="connsiteX27" fmla="*/ 492981 w 572819"/>
              <a:gd name="connsiteY27" fmla="*/ 564731 h 914588"/>
              <a:gd name="connsiteX28" fmla="*/ 508883 w 572819"/>
              <a:gd name="connsiteY28" fmla="*/ 509071 h 914588"/>
              <a:gd name="connsiteX29" fmla="*/ 500932 w 572819"/>
              <a:gd name="connsiteY29" fmla="*/ 429558 h 914588"/>
              <a:gd name="connsiteX30" fmla="*/ 485029 w 572819"/>
              <a:gd name="connsiteY30" fmla="*/ 405704 h 914588"/>
              <a:gd name="connsiteX31" fmla="*/ 461175 w 572819"/>
              <a:gd name="connsiteY31" fmla="*/ 381851 h 914588"/>
              <a:gd name="connsiteX32" fmla="*/ 429370 w 572819"/>
              <a:gd name="connsiteY32" fmla="*/ 334143 h 914588"/>
              <a:gd name="connsiteX33" fmla="*/ 421419 w 572819"/>
              <a:gd name="connsiteY33" fmla="*/ 278484 h 914588"/>
              <a:gd name="connsiteX34" fmla="*/ 389614 w 572819"/>
              <a:gd name="connsiteY34" fmla="*/ 262581 h 914588"/>
              <a:gd name="connsiteX35" fmla="*/ 341906 w 572819"/>
              <a:gd name="connsiteY35" fmla="*/ 238727 h 914588"/>
              <a:gd name="connsiteX36" fmla="*/ 302149 w 572819"/>
              <a:gd name="connsiteY36" fmla="*/ 198971 h 914588"/>
              <a:gd name="connsiteX37" fmla="*/ 278295 w 572819"/>
              <a:gd name="connsiteY37" fmla="*/ 183068 h 914588"/>
              <a:gd name="connsiteX38" fmla="*/ 262393 w 572819"/>
              <a:gd name="connsiteY38" fmla="*/ 159214 h 914588"/>
              <a:gd name="connsiteX39" fmla="*/ 222636 w 572819"/>
              <a:gd name="connsiteY39" fmla="*/ 103555 h 914588"/>
              <a:gd name="connsiteX40" fmla="*/ 214685 w 572819"/>
              <a:gd name="connsiteY40" fmla="*/ 79701 h 914588"/>
              <a:gd name="connsiteX41" fmla="*/ 159026 w 572819"/>
              <a:gd name="connsiteY41" fmla="*/ 16091 h 914588"/>
              <a:gd name="connsiteX42" fmla="*/ 135172 w 572819"/>
              <a:gd name="connsiteY42" fmla="*/ 188 h 9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2819" h="914588">
                <a:moveTo>
                  <a:pt x="135172" y="188"/>
                </a:moveTo>
                <a:cubicBezTo>
                  <a:pt x="124570" y="-1137"/>
                  <a:pt x="108526" y="4861"/>
                  <a:pt x="95415" y="8139"/>
                </a:cubicBezTo>
                <a:cubicBezTo>
                  <a:pt x="87284" y="10172"/>
                  <a:pt x="79620" y="13788"/>
                  <a:pt x="71561" y="16091"/>
                </a:cubicBezTo>
                <a:cubicBezTo>
                  <a:pt x="61054" y="19093"/>
                  <a:pt x="50358" y="21392"/>
                  <a:pt x="39756" y="24042"/>
                </a:cubicBezTo>
                <a:cubicBezTo>
                  <a:pt x="31805" y="31993"/>
                  <a:pt x="21481" y="38133"/>
                  <a:pt x="15902" y="47896"/>
                </a:cubicBezTo>
                <a:cubicBezTo>
                  <a:pt x="12447" y="53942"/>
                  <a:pt x="480" y="117055"/>
                  <a:pt x="0" y="119457"/>
                </a:cubicBezTo>
                <a:cubicBezTo>
                  <a:pt x="2650" y="191019"/>
                  <a:pt x="1468" y="262826"/>
                  <a:pt x="7951" y="334143"/>
                </a:cubicBezTo>
                <a:cubicBezTo>
                  <a:pt x="9469" y="350837"/>
                  <a:pt x="19789" y="365589"/>
                  <a:pt x="23854" y="381851"/>
                </a:cubicBezTo>
                <a:cubicBezTo>
                  <a:pt x="26504" y="392453"/>
                  <a:pt x="26383" y="404168"/>
                  <a:pt x="31805" y="413656"/>
                </a:cubicBezTo>
                <a:cubicBezTo>
                  <a:pt x="37384" y="423419"/>
                  <a:pt x="47708" y="429559"/>
                  <a:pt x="55659" y="437510"/>
                </a:cubicBezTo>
                <a:cubicBezTo>
                  <a:pt x="99066" y="524326"/>
                  <a:pt x="42969" y="425280"/>
                  <a:pt x="95415" y="485217"/>
                </a:cubicBezTo>
                <a:cubicBezTo>
                  <a:pt x="108001" y="499601"/>
                  <a:pt x="113707" y="519410"/>
                  <a:pt x="127221" y="532925"/>
                </a:cubicBezTo>
                <a:cubicBezTo>
                  <a:pt x="135172" y="540876"/>
                  <a:pt x="144170" y="547903"/>
                  <a:pt x="151074" y="556779"/>
                </a:cubicBezTo>
                <a:cubicBezTo>
                  <a:pt x="162808" y="571866"/>
                  <a:pt x="172278" y="588584"/>
                  <a:pt x="182880" y="604487"/>
                </a:cubicBezTo>
                <a:lnTo>
                  <a:pt x="198782" y="628341"/>
                </a:lnTo>
                <a:cubicBezTo>
                  <a:pt x="218891" y="708770"/>
                  <a:pt x="195287" y="606577"/>
                  <a:pt x="214685" y="771464"/>
                </a:cubicBezTo>
                <a:cubicBezTo>
                  <a:pt x="217568" y="795969"/>
                  <a:pt x="243326" y="828206"/>
                  <a:pt x="254441" y="843026"/>
                </a:cubicBezTo>
                <a:cubicBezTo>
                  <a:pt x="262392" y="853628"/>
                  <a:pt x="268233" y="866207"/>
                  <a:pt x="278295" y="874831"/>
                </a:cubicBezTo>
                <a:cubicBezTo>
                  <a:pt x="287295" y="882545"/>
                  <a:pt x="299809" y="884853"/>
                  <a:pt x="310101" y="890734"/>
                </a:cubicBezTo>
                <a:cubicBezTo>
                  <a:pt x="318398" y="895475"/>
                  <a:pt x="324504" y="905219"/>
                  <a:pt x="333954" y="906637"/>
                </a:cubicBezTo>
                <a:cubicBezTo>
                  <a:pt x="378590" y="913332"/>
                  <a:pt x="424069" y="911938"/>
                  <a:pt x="469127" y="914588"/>
                </a:cubicBezTo>
                <a:cubicBezTo>
                  <a:pt x="490330" y="911938"/>
                  <a:pt x="512122" y="912259"/>
                  <a:pt x="532737" y="906637"/>
                </a:cubicBezTo>
                <a:cubicBezTo>
                  <a:pt x="557864" y="899784"/>
                  <a:pt x="558569" y="887785"/>
                  <a:pt x="564542" y="866880"/>
                </a:cubicBezTo>
                <a:cubicBezTo>
                  <a:pt x="567544" y="856372"/>
                  <a:pt x="569843" y="845677"/>
                  <a:pt x="572494" y="835075"/>
                </a:cubicBezTo>
                <a:cubicBezTo>
                  <a:pt x="568208" y="787930"/>
                  <a:pt x="588820" y="675076"/>
                  <a:pt x="532737" y="628341"/>
                </a:cubicBezTo>
                <a:cubicBezTo>
                  <a:pt x="526298" y="622975"/>
                  <a:pt x="516834" y="623040"/>
                  <a:pt x="508883" y="620390"/>
                </a:cubicBezTo>
                <a:cubicBezTo>
                  <a:pt x="501400" y="615401"/>
                  <a:pt x="466008" y="596224"/>
                  <a:pt x="469127" y="580633"/>
                </a:cubicBezTo>
                <a:cubicBezTo>
                  <a:pt x="471001" y="571262"/>
                  <a:pt x="485030" y="570032"/>
                  <a:pt x="492981" y="564731"/>
                </a:cubicBezTo>
                <a:cubicBezTo>
                  <a:pt x="496731" y="553481"/>
                  <a:pt x="508883" y="519056"/>
                  <a:pt x="508883" y="509071"/>
                </a:cubicBezTo>
                <a:cubicBezTo>
                  <a:pt x="508883" y="482434"/>
                  <a:pt x="506921" y="455512"/>
                  <a:pt x="500932" y="429558"/>
                </a:cubicBezTo>
                <a:cubicBezTo>
                  <a:pt x="498783" y="420246"/>
                  <a:pt x="491147" y="413045"/>
                  <a:pt x="485029" y="405704"/>
                </a:cubicBezTo>
                <a:cubicBezTo>
                  <a:pt x="477830" y="397066"/>
                  <a:pt x="468079" y="390727"/>
                  <a:pt x="461175" y="381851"/>
                </a:cubicBezTo>
                <a:cubicBezTo>
                  <a:pt x="449441" y="366764"/>
                  <a:pt x="429370" y="334143"/>
                  <a:pt x="429370" y="334143"/>
                </a:cubicBezTo>
                <a:cubicBezTo>
                  <a:pt x="426720" y="315590"/>
                  <a:pt x="430520" y="294867"/>
                  <a:pt x="421419" y="278484"/>
                </a:cubicBezTo>
                <a:cubicBezTo>
                  <a:pt x="415663" y="268122"/>
                  <a:pt x="399905" y="268462"/>
                  <a:pt x="389614" y="262581"/>
                </a:cubicBezTo>
                <a:cubicBezTo>
                  <a:pt x="346457" y="237919"/>
                  <a:pt x="385639" y="253304"/>
                  <a:pt x="341906" y="238727"/>
                </a:cubicBezTo>
                <a:cubicBezTo>
                  <a:pt x="278294" y="196318"/>
                  <a:pt x="355159" y="251979"/>
                  <a:pt x="302149" y="198971"/>
                </a:cubicBezTo>
                <a:cubicBezTo>
                  <a:pt x="295392" y="192214"/>
                  <a:pt x="286246" y="188369"/>
                  <a:pt x="278295" y="183068"/>
                </a:cubicBezTo>
                <a:cubicBezTo>
                  <a:pt x="272994" y="175117"/>
                  <a:pt x="267947" y="166990"/>
                  <a:pt x="262393" y="159214"/>
                </a:cubicBezTo>
                <a:cubicBezTo>
                  <a:pt x="213062" y="90150"/>
                  <a:pt x="260127" y="159791"/>
                  <a:pt x="222636" y="103555"/>
                </a:cubicBezTo>
                <a:cubicBezTo>
                  <a:pt x="219986" y="95604"/>
                  <a:pt x="218755" y="87028"/>
                  <a:pt x="214685" y="79701"/>
                </a:cubicBezTo>
                <a:cubicBezTo>
                  <a:pt x="200675" y="54483"/>
                  <a:pt x="187235" y="27374"/>
                  <a:pt x="159026" y="16091"/>
                </a:cubicBezTo>
                <a:cubicBezTo>
                  <a:pt x="154104" y="14122"/>
                  <a:pt x="145774" y="1513"/>
                  <a:pt x="135172" y="18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Red location pin drop.">
            <a:extLst>
              <a:ext uri="{FF2B5EF4-FFF2-40B4-BE49-F238E27FC236}">
                <a16:creationId xmlns:a16="http://schemas.microsoft.com/office/drawing/2014/main" id="{05405126-4780-4F9A-9548-5C20C8CD26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8590" y="3007950"/>
            <a:ext cx="914588" cy="914588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E290203-1834-4A9A-A9E4-01E5520B7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1039" y="4464657"/>
            <a:ext cx="639742" cy="667910"/>
          </a:xfrm>
          <a:custGeom>
            <a:avLst/>
            <a:gdLst>
              <a:gd name="connsiteX0" fmla="*/ 2342 w 639742"/>
              <a:gd name="connsiteY0" fmla="*/ 119270 h 667910"/>
              <a:gd name="connsiteX1" fmla="*/ 14269 w 639742"/>
              <a:gd name="connsiteY1" fmla="*/ 151075 h 667910"/>
              <a:gd name="connsiteX2" fmla="*/ 18244 w 639742"/>
              <a:gd name="connsiteY2" fmla="*/ 163002 h 667910"/>
              <a:gd name="connsiteX3" fmla="*/ 26196 w 639742"/>
              <a:gd name="connsiteY3" fmla="*/ 170953 h 667910"/>
              <a:gd name="connsiteX4" fmla="*/ 38123 w 639742"/>
              <a:gd name="connsiteY4" fmla="*/ 186856 h 667910"/>
              <a:gd name="connsiteX5" fmla="*/ 46074 w 639742"/>
              <a:gd name="connsiteY5" fmla="*/ 254442 h 667910"/>
              <a:gd name="connsiteX6" fmla="*/ 50050 w 639742"/>
              <a:gd name="connsiteY6" fmla="*/ 349858 h 667910"/>
              <a:gd name="connsiteX7" fmla="*/ 65952 w 639742"/>
              <a:gd name="connsiteY7" fmla="*/ 373712 h 667910"/>
              <a:gd name="connsiteX8" fmla="*/ 73904 w 639742"/>
              <a:gd name="connsiteY8" fmla="*/ 385639 h 667910"/>
              <a:gd name="connsiteX9" fmla="*/ 69928 w 639742"/>
              <a:gd name="connsiteY9" fmla="*/ 397566 h 667910"/>
              <a:gd name="connsiteX10" fmla="*/ 54025 w 639742"/>
              <a:gd name="connsiteY10" fmla="*/ 425395 h 667910"/>
              <a:gd name="connsiteX11" fmla="*/ 46074 w 639742"/>
              <a:gd name="connsiteY11" fmla="*/ 457200 h 667910"/>
              <a:gd name="connsiteX12" fmla="*/ 42098 w 639742"/>
              <a:gd name="connsiteY12" fmla="*/ 469127 h 667910"/>
              <a:gd name="connsiteX13" fmla="*/ 46074 w 639742"/>
              <a:gd name="connsiteY13" fmla="*/ 481054 h 667910"/>
              <a:gd name="connsiteX14" fmla="*/ 61977 w 639742"/>
              <a:gd name="connsiteY14" fmla="*/ 485030 h 667910"/>
              <a:gd name="connsiteX15" fmla="*/ 81855 w 639742"/>
              <a:gd name="connsiteY15" fmla="*/ 489006 h 667910"/>
              <a:gd name="connsiteX16" fmla="*/ 105709 w 639742"/>
              <a:gd name="connsiteY16" fmla="*/ 496957 h 667910"/>
              <a:gd name="connsiteX17" fmla="*/ 117636 w 639742"/>
              <a:gd name="connsiteY17" fmla="*/ 508884 h 667910"/>
              <a:gd name="connsiteX18" fmla="*/ 133538 w 639742"/>
              <a:gd name="connsiteY18" fmla="*/ 512860 h 667910"/>
              <a:gd name="connsiteX19" fmla="*/ 145465 w 639742"/>
              <a:gd name="connsiteY19" fmla="*/ 516835 h 667910"/>
              <a:gd name="connsiteX20" fmla="*/ 157392 w 639742"/>
              <a:gd name="connsiteY20" fmla="*/ 524786 h 667910"/>
              <a:gd name="connsiteX21" fmla="*/ 161368 w 639742"/>
              <a:gd name="connsiteY21" fmla="*/ 536713 h 667910"/>
              <a:gd name="connsiteX22" fmla="*/ 157392 w 639742"/>
              <a:gd name="connsiteY22" fmla="*/ 608275 h 667910"/>
              <a:gd name="connsiteX23" fmla="*/ 201124 w 639742"/>
              <a:gd name="connsiteY23" fmla="*/ 624178 h 667910"/>
              <a:gd name="connsiteX24" fmla="*/ 232930 w 639742"/>
              <a:gd name="connsiteY24" fmla="*/ 648032 h 667910"/>
              <a:gd name="connsiteX25" fmla="*/ 268711 w 639742"/>
              <a:gd name="connsiteY25" fmla="*/ 652007 h 667910"/>
              <a:gd name="connsiteX26" fmla="*/ 300516 w 639742"/>
              <a:gd name="connsiteY26" fmla="*/ 659959 h 667910"/>
              <a:gd name="connsiteX27" fmla="*/ 324370 w 639742"/>
              <a:gd name="connsiteY27" fmla="*/ 667910 h 667910"/>
              <a:gd name="connsiteX28" fmla="*/ 387980 w 639742"/>
              <a:gd name="connsiteY28" fmla="*/ 659959 h 667910"/>
              <a:gd name="connsiteX29" fmla="*/ 411834 w 639742"/>
              <a:gd name="connsiteY29" fmla="*/ 652007 h 667910"/>
              <a:gd name="connsiteX30" fmla="*/ 423761 w 639742"/>
              <a:gd name="connsiteY30" fmla="*/ 648032 h 667910"/>
              <a:gd name="connsiteX31" fmla="*/ 491347 w 639742"/>
              <a:gd name="connsiteY31" fmla="*/ 648032 h 667910"/>
              <a:gd name="connsiteX32" fmla="*/ 495323 w 639742"/>
              <a:gd name="connsiteY32" fmla="*/ 632129 h 667910"/>
              <a:gd name="connsiteX33" fmla="*/ 503274 w 639742"/>
              <a:gd name="connsiteY33" fmla="*/ 576470 h 667910"/>
              <a:gd name="connsiteX34" fmla="*/ 511225 w 639742"/>
              <a:gd name="connsiteY34" fmla="*/ 552616 h 667910"/>
              <a:gd name="connsiteX35" fmla="*/ 527128 w 639742"/>
              <a:gd name="connsiteY35" fmla="*/ 528762 h 667910"/>
              <a:gd name="connsiteX36" fmla="*/ 543031 w 639742"/>
              <a:gd name="connsiteY36" fmla="*/ 496957 h 667910"/>
              <a:gd name="connsiteX37" fmla="*/ 550982 w 639742"/>
              <a:gd name="connsiteY37" fmla="*/ 481054 h 667910"/>
              <a:gd name="connsiteX38" fmla="*/ 558933 w 639742"/>
              <a:gd name="connsiteY38" fmla="*/ 469127 h 667910"/>
              <a:gd name="connsiteX39" fmla="*/ 562909 w 639742"/>
              <a:gd name="connsiteY39" fmla="*/ 417444 h 667910"/>
              <a:gd name="connsiteX40" fmla="*/ 574836 w 639742"/>
              <a:gd name="connsiteY40" fmla="*/ 409493 h 667910"/>
              <a:gd name="connsiteX41" fmla="*/ 598690 w 639742"/>
              <a:gd name="connsiteY41" fmla="*/ 401541 h 667910"/>
              <a:gd name="connsiteX42" fmla="*/ 626519 w 639742"/>
              <a:gd name="connsiteY42" fmla="*/ 393590 h 667910"/>
              <a:gd name="connsiteX43" fmla="*/ 638446 w 639742"/>
              <a:gd name="connsiteY43" fmla="*/ 322028 h 667910"/>
              <a:gd name="connsiteX44" fmla="*/ 630495 w 639742"/>
              <a:gd name="connsiteY44" fmla="*/ 310101 h 667910"/>
              <a:gd name="connsiteX45" fmla="*/ 614592 w 639742"/>
              <a:gd name="connsiteY45" fmla="*/ 306126 h 667910"/>
              <a:gd name="connsiteX46" fmla="*/ 606641 w 639742"/>
              <a:gd name="connsiteY46" fmla="*/ 298174 h 667910"/>
              <a:gd name="connsiteX47" fmla="*/ 547006 w 639742"/>
              <a:gd name="connsiteY47" fmla="*/ 290223 h 667910"/>
              <a:gd name="connsiteX48" fmla="*/ 511225 w 639742"/>
              <a:gd name="connsiteY48" fmla="*/ 274320 h 667910"/>
              <a:gd name="connsiteX49" fmla="*/ 507250 w 639742"/>
              <a:gd name="connsiteY49" fmla="*/ 262393 h 667910"/>
              <a:gd name="connsiteX50" fmla="*/ 495323 w 639742"/>
              <a:gd name="connsiteY50" fmla="*/ 242515 h 667910"/>
              <a:gd name="connsiteX51" fmla="*/ 499298 w 639742"/>
              <a:gd name="connsiteY51" fmla="*/ 159026 h 667910"/>
              <a:gd name="connsiteX52" fmla="*/ 503274 w 639742"/>
              <a:gd name="connsiteY52" fmla="*/ 143124 h 667910"/>
              <a:gd name="connsiteX53" fmla="*/ 519177 w 639742"/>
              <a:gd name="connsiteY53" fmla="*/ 119270 h 667910"/>
              <a:gd name="connsiteX54" fmla="*/ 523152 w 639742"/>
              <a:gd name="connsiteY54" fmla="*/ 103367 h 667910"/>
              <a:gd name="connsiteX55" fmla="*/ 531104 w 639742"/>
              <a:gd name="connsiteY55" fmla="*/ 75538 h 667910"/>
              <a:gd name="connsiteX56" fmla="*/ 527128 w 639742"/>
              <a:gd name="connsiteY56" fmla="*/ 47708 h 667910"/>
              <a:gd name="connsiteX57" fmla="*/ 503274 w 639742"/>
              <a:gd name="connsiteY57" fmla="*/ 39757 h 667910"/>
              <a:gd name="connsiteX58" fmla="*/ 443639 w 639742"/>
              <a:gd name="connsiteY58" fmla="*/ 43733 h 667910"/>
              <a:gd name="connsiteX59" fmla="*/ 431712 w 639742"/>
              <a:gd name="connsiteY59" fmla="*/ 71562 h 667910"/>
              <a:gd name="connsiteX60" fmla="*/ 411834 w 639742"/>
              <a:gd name="connsiteY60" fmla="*/ 103367 h 667910"/>
              <a:gd name="connsiteX61" fmla="*/ 399907 w 639742"/>
              <a:gd name="connsiteY61" fmla="*/ 107343 h 667910"/>
              <a:gd name="connsiteX62" fmla="*/ 260759 w 639742"/>
              <a:gd name="connsiteY62" fmla="*/ 103367 h 667910"/>
              <a:gd name="connsiteX63" fmla="*/ 248832 w 639742"/>
              <a:gd name="connsiteY63" fmla="*/ 99392 h 667910"/>
              <a:gd name="connsiteX64" fmla="*/ 217027 w 639742"/>
              <a:gd name="connsiteY64" fmla="*/ 63611 h 667910"/>
              <a:gd name="connsiteX65" fmla="*/ 201124 w 639742"/>
              <a:gd name="connsiteY65" fmla="*/ 51684 h 667910"/>
              <a:gd name="connsiteX66" fmla="*/ 189198 w 639742"/>
              <a:gd name="connsiteY66" fmla="*/ 47708 h 667910"/>
              <a:gd name="connsiteX67" fmla="*/ 165344 w 639742"/>
              <a:gd name="connsiteY67" fmla="*/ 31806 h 667910"/>
              <a:gd name="connsiteX68" fmla="*/ 153417 w 639742"/>
              <a:gd name="connsiteY68" fmla="*/ 3976 h 667910"/>
              <a:gd name="connsiteX69" fmla="*/ 141490 w 639742"/>
              <a:gd name="connsiteY69" fmla="*/ 0 h 667910"/>
              <a:gd name="connsiteX70" fmla="*/ 129563 w 639742"/>
              <a:gd name="connsiteY70" fmla="*/ 3976 h 667910"/>
              <a:gd name="connsiteX71" fmla="*/ 113660 w 639742"/>
              <a:gd name="connsiteY71" fmla="*/ 19879 h 667910"/>
              <a:gd name="connsiteX72" fmla="*/ 101733 w 639742"/>
              <a:gd name="connsiteY72" fmla="*/ 23854 h 667910"/>
              <a:gd name="connsiteX73" fmla="*/ 81855 w 639742"/>
              <a:gd name="connsiteY73" fmla="*/ 39757 h 667910"/>
              <a:gd name="connsiteX74" fmla="*/ 69928 w 639742"/>
              <a:gd name="connsiteY74" fmla="*/ 43733 h 667910"/>
              <a:gd name="connsiteX75" fmla="*/ 58001 w 639742"/>
              <a:gd name="connsiteY75" fmla="*/ 55660 h 667910"/>
              <a:gd name="connsiteX76" fmla="*/ 61977 w 639742"/>
              <a:gd name="connsiteY76" fmla="*/ 67586 h 667910"/>
              <a:gd name="connsiteX77" fmla="*/ 81855 w 639742"/>
              <a:gd name="connsiteY77" fmla="*/ 83489 h 667910"/>
              <a:gd name="connsiteX78" fmla="*/ 89806 w 639742"/>
              <a:gd name="connsiteY78" fmla="*/ 99392 h 667910"/>
              <a:gd name="connsiteX79" fmla="*/ 93782 w 639742"/>
              <a:gd name="connsiteY79" fmla="*/ 111319 h 667910"/>
              <a:gd name="connsiteX80" fmla="*/ 81855 w 639742"/>
              <a:gd name="connsiteY80" fmla="*/ 119270 h 667910"/>
              <a:gd name="connsiteX81" fmla="*/ 54025 w 639742"/>
              <a:gd name="connsiteY81" fmla="*/ 111319 h 667910"/>
              <a:gd name="connsiteX82" fmla="*/ 46074 w 639742"/>
              <a:gd name="connsiteY82" fmla="*/ 99392 h 667910"/>
              <a:gd name="connsiteX83" fmla="*/ 2342 w 639742"/>
              <a:gd name="connsiteY83" fmla="*/ 119270 h 66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39742" h="667910">
                <a:moveTo>
                  <a:pt x="2342" y="119270"/>
                </a:moveTo>
                <a:cubicBezTo>
                  <a:pt x="-2959" y="127884"/>
                  <a:pt x="619" y="123773"/>
                  <a:pt x="14269" y="151075"/>
                </a:cubicBezTo>
                <a:cubicBezTo>
                  <a:pt x="16143" y="154823"/>
                  <a:pt x="16088" y="159409"/>
                  <a:pt x="18244" y="163002"/>
                </a:cubicBezTo>
                <a:cubicBezTo>
                  <a:pt x="20173" y="166216"/>
                  <a:pt x="23796" y="168073"/>
                  <a:pt x="26196" y="170953"/>
                </a:cubicBezTo>
                <a:cubicBezTo>
                  <a:pt x="30438" y="176043"/>
                  <a:pt x="34147" y="181555"/>
                  <a:pt x="38123" y="186856"/>
                </a:cubicBezTo>
                <a:cubicBezTo>
                  <a:pt x="47678" y="215526"/>
                  <a:pt x="43135" y="198611"/>
                  <a:pt x="46074" y="254442"/>
                </a:cubicBezTo>
                <a:cubicBezTo>
                  <a:pt x="47747" y="286231"/>
                  <a:pt x="44817" y="318458"/>
                  <a:pt x="50050" y="349858"/>
                </a:cubicBezTo>
                <a:cubicBezTo>
                  <a:pt x="51621" y="359284"/>
                  <a:pt x="60651" y="365761"/>
                  <a:pt x="65952" y="373712"/>
                </a:cubicBezTo>
                <a:lnTo>
                  <a:pt x="73904" y="385639"/>
                </a:lnTo>
                <a:cubicBezTo>
                  <a:pt x="72579" y="389615"/>
                  <a:pt x="71802" y="393818"/>
                  <a:pt x="69928" y="397566"/>
                </a:cubicBezTo>
                <a:cubicBezTo>
                  <a:pt x="49972" y="437479"/>
                  <a:pt x="74927" y="376624"/>
                  <a:pt x="54025" y="425395"/>
                </a:cubicBezTo>
                <a:cubicBezTo>
                  <a:pt x="48575" y="438111"/>
                  <a:pt x="49805" y="442277"/>
                  <a:pt x="46074" y="457200"/>
                </a:cubicBezTo>
                <a:cubicBezTo>
                  <a:pt x="45058" y="461266"/>
                  <a:pt x="43423" y="465151"/>
                  <a:pt x="42098" y="469127"/>
                </a:cubicBezTo>
                <a:cubicBezTo>
                  <a:pt x="43423" y="473103"/>
                  <a:pt x="42802" y="478436"/>
                  <a:pt x="46074" y="481054"/>
                </a:cubicBezTo>
                <a:cubicBezTo>
                  <a:pt x="50341" y="484467"/>
                  <a:pt x="56643" y="483845"/>
                  <a:pt x="61977" y="485030"/>
                </a:cubicBezTo>
                <a:cubicBezTo>
                  <a:pt x="68573" y="486496"/>
                  <a:pt x="75336" y="487228"/>
                  <a:pt x="81855" y="489006"/>
                </a:cubicBezTo>
                <a:cubicBezTo>
                  <a:pt x="89941" y="491211"/>
                  <a:pt x="105709" y="496957"/>
                  <a:pt x="105709" y="496957"/>
                </a:cubicBezTo>
                <a:cubicBezTo>
                  <a:pt x="109685" y="500933"/>
                  <a:pt x="112754" y="506094"/>
                  <a:pt x="117636" y="508884"/>
                </a:cubicBezTo>
                <a:cubicBezTo>
                  <a:pt x="122380" y="511595"/>
                  <a:pt x="128284" y="511359"/>
                  <a:pt x="133538" y="512860"/>
                </a:cubicBezTo>
                <a:cubicBezTo>
                  <a:pt x="137567" y="514011"/>
                  <a:pt x="141489" y="515510"/>
                  <a:pt x="145465" y="516835"/>
                </a:cubicBezTo>
                <a:cubicBezTo>
                  <a:pt x="149441" y="519485"/>
                  <a:pt x="154407" y="521055"/>
                  <a:pt x="157392" y="524786"/>
                </a:cubicBezTo>
                <a:cubicBezTo>
                  <a:pt x="160010" y="528058"/>
                  <a:pt x="161368" y="532522"/>
                  <a:pt x="161368" y="536713"/>
                </a:cubicBezTo>
                <a:cubicBezTo>
                  <a:pt x="161368" y="560604"/>
                  <a:pt x="158717" y="584421"/>
                  <a:pt x="157392" y="608275"/>
                </a:cubicBezTo>
                <a:cubicBezTo>
                  <a:pt x="180707" y="631587"/>
                  <a:pt x="139770" y="593500"/>
                  <a:pt x="201124" y="624178"/>
                </a:cubicBezTo>
                <a:cubicBezTo>
                  <a:pt x="234947" y="641090"/>
                  <a:pt x="207203" y="643744"/>
                  <a:pt x="232930" y="648032"/>
                </a:cubicBezTo>
                <a:cubicBezTo>
                  <a:pt x="244767" y="650005"/>
                  <a:pt x="256784" y="650682"/>
                  <a:pt x="268711" y="652007"/>
                </a:cubicBezTo>
                <a:cubicBezTo>
                  <a:pt x="304888" y="664067"/>
                  <a:pt x="247763" y="645572"/>
                  <a:pt x="300516" y="659959"/>
                </a:cubicBezTo>
                <a:cubicBezTo>
                  <a:pt x="308602" y="662164"/>
                  <a:pt x="324370" y="667910"/>
                  <a:pt x="324370" y="667910"/>
                </a:cubicBezTo>
                <a:cubicBezTo>
                  <a:pt x="332090" y="667052"/>
                  <a:pt x="377454" y="662388"/>
                  <a:pt x="387980" y="659959"/>
                </a:cubicBezTo>
                <a:cubicBezTo>
                  <a:pt x="396147" y="658074"/>
                  <a:pt x="403883" y="654657"/>
                  <a:pt x="411834" y="652007"/>
                </a:cubicBezTo>
                <a:lnTo>
                  <a:pt x="423761" y="648032"/>
                </a:lnTo>
                <a:cubicBezTo>
                  <a:pt x="444279" y="650963"/>
                  <a:pt x="471397" y="657100"/>
                  <a:pt x="491347" y="648032"/>
                </a:cubicBezTo>
                <a:cubicBezTo>
                  <a:pt x="496321" y="645771"/>
                  <a:pt x="493998" y="637430"/>
                  <a:pt x="495323" y="632129"/>
                </a:cubicBezTo>
                <a:cubicBezTo>
                  <a:pt x="498086" y="604492"/>
                  <a:pt x="496788" y="598091"/>
                  <a:pt x="503274" y="576470"/>
                </a:cubicBezTo>
                <a:cubicBezTo>
                  <a:pt x="505682" y="568442"/>
                  <a:pt x="506576" y="559590"/>
                  <a:pt x="511225" y="552616"/>
                </a:cubicBezTo>
                <a:cubicBezTo>
                  <a:pt x="516526" y="544665"/>
                  <a:pt x="524106" y="537828"/>
                  <a:pt x="527128" y="528762"/>
                </a:cubicBezTo>
                <a:cubicBezTo>
                  <a:pt x="536264" y="501352"/>
                  <a:pt x="529152" y="510834"/>
                  <a:pt x="543031" y="496957"/>
                </a:cubicBezTo>
                <a:cubicBezTo>
                  <a:pt x="545681" y="491656"/>
                  <a:pt x="548042" y="486200"/>
                  <a:pt x="550982" y="481054"/>
                </a:cubicBezTo>
                <a:cubicBezTo>
                  <a:pt x="553353" y="476905"/>
                  <a:pt x="558052" y="473823"/>
                  <a:pt x="558933" y="469127"/>
                </a:cubicBezTo>
                <a:cubicBezTo>
                  <a:pt x="562117" y="452144"/>
                  <a:pt x="558457" y="434139"/>
                  <a:pt x="562909" y="417444"/>
                </a:cubicBezTo>
                <a:cubicBezTo>
                  <a:pt x="564140" y="412827"/>
                  <a:pt x="570470" y="411434"/>
                  <a:pt x="574836" y="409493"/>
                </a:cubicBezTo>
                <a:cubicBezTo>
                  <a:pt x="582495" y="406089"/>
                  <a:pt x="590739" y="404191"/>
                  <a:pt x="598690" y="401541"/>
                </a:cubicBezTo>
                <a:cubicBezTo>
                  <a:pt x="615789" y="395841"/>
                  <a:pt x="606566" y="398579"/>
                  <a:pt x="626519" y="393590"/>
                </a:cubicBezTo>
                <a:cubicBezTo>
                  <a:pt x="640503" y="365623"/>
                  <a:pt x="641224" y="369249"/>
                  <a:pt x="638446" y="322028"/>
                </a:cubicBezTo>
                <a:cubicBezTo>
                  <a:pt x="638165" y="317258"/>
                  <a:pt x="634471" y="312751"/>
                  <a:pt x="630495" y="310101"/>
                </a:cubicBezTo>
                <a:cubicBezTo>
                  <a:pt x="625949" y="307070"/>
                  <a:pt x="619893" y="307451"/>
                  <a:pt x="614592" y="306126"/>
                </a:cubicBezTo>
                <a:cubicBezTo>
                  <a:pt x="611942" y="303475"/>
                  <a:pt x="610151" y="299490"/>
                  <a:pt x="606641" y="298174"/>
                </a:cubicBezTo>
                <a:cubicBezTo>
                  <a:pt x="599132" y="295358"/>
                  <a:pt x="548844" y="290427"/>
                  <a:pt x="547006" y="290223"/>
                </a:cubicBezTo>
                <a:cubicBezTo>
                  <a:pt x="518619" y="280761"/>
                  <a:pt x="530126" y="286921"/>
                  <a:pt x="511225" y="274320"/>
                </a:cubicBezTo>
                <a:cubicBezTo>
                  <a:pt x="509900" y="270344"/>
                  <a:pt x="509406" y="265986"/>
                  <a:pt x="507250" y="262393"/>
                </a:cubicBezTo>
                <a:cubicBezTo>
                  <a:pt x="490878" y="235107"/>
                  <a:pt x="506583" y="276302"/>
                  <a:pt x="495323" y="242515"/>
                </a:cubicBezTo>
                <a:cubicBezTo>
                  <a:pt x="496648" y="214685"/>
                  <a:pt x="497076" y="186798"/>
                  <a:pt x="499298" y="159026"/>
                </a:cubicBezTo>
                <a:cubicBezTo>
                  <a:pt x="499734" y="153580"/>
                  <a:pt x="500830" y="148011"/>
                  <a:pt x="503274" y="143124"/>
                </a:cubicBezTo>
                <a:cubicBezTo>
                  <a:pt x="507548" y="134577"/>
                  <a:pt x="519177" y="119270"/>
                  <a:pt x="519177" y="119270"/>
                </a:cubicBezTo>
                <a:cubicBezTo>
                  <a:pt x="520502" y="113969"/>
                  <a:pt x="521651" y="108621"/>
                  <a:pt x="523152" y="103367"/>
                </a:cubicBezTo>
                <a:cubicBezTo>
                  <a:pt x="534573" y="63392"/>
                  <a:pt x="518658" y="125316"/>
                  <a:pt x="531104" y="75538"/>
                </a:cubicBezTo>
                <a:cubicBezTo>
                  <a:pt x="529779" y="66261"/>
                  <a:pt x="532881" y="55105"/>
                  <a:pt x="527128" y="47708"/>
                </a:cubicBezTo>
                <a:cubicBezTo>
                  <a:pt x="521982" y="41092"/>
                  <a:pt x="503274" y="39757"/>
                  <a:pt x="503274" y="39757"/>
                </a:cubicBezTo>
                <a:cubicBezTo>
                  <a:pt x="483396" y="41082"/>
                  <a:pt x="463032" y="39170"/>
                  <a:pt x="443639" y="43733"/>
                </a:cubicBezTo>
                <a:cubicBezTo>
                  <a:pt x="436175" y="45489"/>
                  <a:pt x="432825" y="67854"/>
                  <a:pt x="431712" y="71562"/>
                </a:cubicBezTo>
                <a:cubicBezTo>
                  <a:pt x="425313" y="92893"/>
                  <a:pt x="428989" y="94790"/>
                  <a:pt x="411834" y="103367"/>
                </a:cubicBezTo>
                <a:cubicBezTo>
                  <a:pt x="408086" y="105241"/>
                  <a:pt x="403883" y="106018"/>
                  <a:pt x="399907" y="107343"/>
                </a:cubicBezTo>
                <a:cubicBezTo>
                  <a:pt x="353524" y="106018"/>
                  <a:pt x="307096" y="105806"/>
                  <a:pt x="260759" y="103367"/>
                </a:cubicBezTo>
                <a:cubicBezTo>
                  <a:pt x="256574" y="103147"/>
                  <a:pt x="252185" y="101906"/>
                  <a:pt x="248832" y="99392"/>
                </a:cubicBezTo>
                <a:cubicBezTo>
                  <a:pt x="215744" y="74575"/>
                  <a:pt x="240605" y="87188"/>
                  <a:pt x="217027" y="63611"/>
                </a:cubicBezTo>
                <a:cubicBezTo>
                  <a:pt x="212341" y="58926"/>
                  <a:pt x="206877" y="54972"/>
                  <a:pt x="201124" y="51684"/>
                </a:cubicBezTo>
                <a:cubicBezTo>
                  <a:pt x="197486" y="49605"/>
                  <a:pt x="192861" y="49743"/>
                  <a:pt x="189198" y="47708"/>
                </a:cubicBezTo>
                <a:cubicBezTo>
                  <a:pt x="180844" y="43067"/>
                  <a:pt x="165344" y="31806"/>
                  <a:pt x="165344" y="31806"/>
                </a:cubicBezTo>
                <a:cubicBezTo>
                  <a:pt x="162968" y="24679"/>
                  <a:pt x="158328" y="8888"/>
                  <a:pt x="153417" y="3976"/>
                </a:cubicBezTo>
                <a:cubicBezTo>
                  <a:pt x="150454" y="1013"/>
                  <a:pt x="145466" y="1325"/>
                  <a:pt x="141490" y="0"/>
                </a:cubicBezTo>
                <a:cubicBezTo>
                  <a:pt x="137514" y="1325"/>
                  <a:pt x="132973" y="1540"/>
                  <a:pt x="129563" y="3976"/>
                </a:cubicBezTo>
                <a:cubicBezTo>
                  <a:pt x="123463" y="8333"/>
                  <a:pt x="120772" y="17509"/>
                  <a:pt x="113660" y="19879"/>
                </a:cubicBezTo>
                <a:lnTo>
                  <a:pt x="101733" y="23854"/>
                </a:lnTo>
                <a:cubicBezTo>
                  <a:pt x="94336" y="31252"/>
                  <a:pt x="91888" y="34741"/>
                  <a:pt x="81855" y="39757"/>
                </a:cubicBezTo>
                <a:cubicBezTo>
                  <a:pt x="78107" y="41631"/>
                  <a:pt x="73904" y="42408"/>
                  <a:pt x="69928" y="43733"/>
                </a:cubicBezTo>
                <a:cubicBezTo>
                  <a:pt x="65952" y="47709"/>
                  <a:pt x="59779" y="50326"/>
                  <a:pt x="58001" y="55660"/>
                </a:cubicBezTo>
                <a:cubicBezTo>
                  <a:pt x="56676" y="59635"/>
                  <a:pt x="59821" y="63993"/>
                  <a:pt x="61977" y="67586"/>
                </a:cubicBezTo>
                <a:cubicBezTo>
                  <a:pt x="65755" y="73883"/>
                  <a:pt x="76435" y="79876"/>
                  <a:pt x="81855" y="83489"/>
                </a:cubicBezTo>
                <a:cubicBezTo>
                  <a:pt x="84505" y="88790"/>
                  <a:pt x="87471" y="93945"/>
                  <a:pt x="89806" y="99392"/>
                </a:cubicBezTo>
                <a:cubicBezTo>
                  <a:pt x="91457" y="103244"/>
                  <a:pt x="95338" y="107428"/>
                  <a:pt x="93782" y="111319"/>
                </a:cubicBezTo>
                <a:cubicBezTo>
                  <a:pt x="92007" y="115755"/>
                  <a:pt x="85831" y="116620"/>
                  <a:pt x="81855" y="119270"/>
                </a:cubicBezTo>
                <a:cubicBezTo>
                  <a:pt x="80819" y="119011"/>
                  <a:pt x="56615" y="113391"/>
                  <a:pt x="54025" y="111319"/>
                </a:cubicBezTo>
                <a:cubicBezTo>
                  <a:pt x="50294" y="108334"/>
                  <a:pt x="49059" y="103123"/>
                  <a:pt x="46074" y="99392"/>
                </a:cubicBezTo>
                <a:cubicBezTo>
                  <a:pt x="43733" y="96465"/>
                  <a:pt x="7643" y="110656"/>
                  <a:pt x="2342" y="11927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1" grpId="0" animBg="1"/>
      <p:bldP spid="21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3. Set variables to view average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Set variables to view avg temp data</a:t>
            </a:r>
          </a:p>
        </p:txBody>
      </p:sp>
      <p:pic>
        <p:nvPicPr>
          <p:cNvPr id="29" name="Content Placeholder 5" descr="Data variables to be set including location, desired product, year range, variable to be reported, and summary desired.">
            <a:extLst>
              <a:ext uri="{FF2B5EF4-FFF2-40B4-BE49-F238E27FC236}">
                <a16:creationId xmlns:a16="http://schemas.microsoft.com/office/drawing/2014/main" id="{06FAC3C6-43E5-4309-BF52-A9827F5FA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1525" r="356"/>
          <a:stretch/>
        </p:blipFill>
        <p:spPr>
          <a:xfrm>
            <a:off x="355976" y="2085975"/>
            <a:ext cx="11284879" cy="4643098"/>
          </a:xfrm>
        </p:spPr>
      </p:pic>
      <p:sp>
        <p:nvSpPr>
          <p:cNvPr id="28" name="TextBox 27" descr="Text reads &quot;Credit: National Weather Service&quot;.">
            <a:extLst>
              <a:ext uri="{FF2B5EF4-FFF2-40B4-BE49-F238E27FC236}">
                <a16:creationId xmlns:a16="http://schemas.microsoft.com/office/drawing/2014/main" id="{89127807-0E0D-4A18-BEB1-B7CDB5387B92}"/>
              </a:ext>
            </a:extLst>
          </p:cNvPr>
          <p:cNvSpPr txBox="1"/>
          <p:nvPr/>
        </p:nvSpPr>
        <p:spPr>
          <a:xfrm>
            <a:off x="10704380" y="6571403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03231-DD66-49CD-8514-BDF248486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50" y="2771776"/>
            <a:ext cx="2782193" cy="39572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1187A-D94D-4642-8289-8BE6BE98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79" y="5000626"/>
            <a:ext cx="2782193" cy="429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Black mouse pointer">
            <a:extLst>
              <a:ext uri="{FF2B5EF4-FFF2-40B4-BE49-F238E27FC236}">
                <a16:creationId xmlns:a16="http://schemas.microsoft.com/office/drawing/2014/main" id="{A898AE2A-042E-4DDC-B700-3337802AE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3372" y="5081362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FFD149-9039-4A71-AEE6-9FB0A221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2381" y="3879350"/>
            <a:ext cx="3336538" cy="3632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Black mouse pointer">
            <a:extLst>
              <a:ext uri="{FF2B5EF4-FFF2-40B4-BE49-F238E27FC236}">
                <a16:creationId xmlns:a16="http://schemas.microsoft.com/office/drawing/2014/main" id="{C9162B28-68AA-488E-AE61-4E9EE1CF37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9857" y="3914384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45C5F6-B1DA-448D-830A-6EF118D64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9165" y="3247372"/>
            <a:ext cx="3396917" cy="470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Black mouse pointer">
            <a:extLst>
              <a:ext uri="{FF2B5EF4-FFF2-40B4-BE49-F238E27FC236}">
                <a16:creationId xmlns:a16="http://schemas.microsoft.com/office/drawing/2014/main" id="{0FDB9CF9-EDF5-465A-9C35-9666B6312D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7094" y="3404962"/>
            <a:ext cx="914400" cy="914400"/>
          </a:xfrm>
          <a:prstGeom prst="rect">
            <a:avLst/>
          </a:prstGeom>
        </p:spPr>
      </p:pic>
      <p:pic>
        <p:nvPicPr>
          <p:cNvPr id="27" name="Graphic 26" descr="Black mouse pointer">
            <a:extLst>
              <a:ext uri="{FF2B5EF4-FFF2-40B4-BE49-F238E27FC236}">
                <a16:creationId xmlns:a16="http://schemas.microsoft.com/office/drawing/2014/main" id="{624BC3B7-331B-4482-89EA-D4185BC613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6821" y="3406886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8E60EC-41FE-4295-89C2-5E679DAC9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9165" y="4302405"/>
            <a:ext cx="3019927" cy="470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Black mouse pointer">
            <a:extLst>
              <a:ext uri="{FF2B5EF4-FFF2-40B4-BE49-F238E27FC236}">
                <a16:creationId xmlns:a16="http://schemas.microsoft.com/office/drawing/2014/main" id="{F50BB5C0-7AE1-42E8-AD8B-395D2FC889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5008" y="4428842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E18882-8148-42D9-9896-F845ECC28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5565" y="5248682"/>
            <a:ext cx="3396917" cy="470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Black mouse pointer">
            <a:extLst>
              <a:ext uri="{FF2B5EF4-FFF2-40B4-BE49-F238E27FC236}">
                <a16:creationId xmlns:a16="http://schemas.microsoft.com/office/drawing/2014/main" id="{B5D2C90E-1905-43B6-AFB1-8D328E1EE0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6821" y="5376354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92A234-60EA-41EA-A7E1-DD18F3E1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6775" y="3070094"/>
            <a:ext cx="794084" cy="47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Black mouse pointer">
            <a:extLst>
              <a:ext uri="{FF2B5EF4-FFF2-40B4-BE49-F238E27FC236}">
                <a16:creationId xmlns:a16="http://schemas.microsoft.com/office/drawing/2014/main" id="{C20E062F-4273-4FBE-8BFD-382E43D47B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3817" y="3260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4. Review the average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Review the avg temperature data</a:t>
            </a:r>
          </a:p>
        </p:txBody>
      </p:sp>
      <p:pic>
        <p:nvPicPr>
          <p:cNvPr id="31" name="Content Placeholder 30" descr="A data report for the monthly mean average temperature for Death Valley National Park in 2021.">
            <a:extLst>
              <a:ext uri="{FF2B5EF4-FFF2-40B4-BE49-F238E27FC236}">
                <a16:creationId xmlns:a16="http://schemas.microsoft.com/office/drawing/2014/main" id="{1B7D0E0D-F0DD-4314-ADEF-C3774483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1039" r="-1" b="1039"/>
          <a:stretch/>
        </p:blipFill>
        <p:spPr>
          <a:xfrm>
            <a:off x="271826" y="2152650"/>
            <a:ext cx="11648347" cy="4299275"/>
          </a:xfrm>
        </p:spPr>
      </p:pic>
      <p:sp>
        <p:nvSpPr>
          <p:cNvPr id="9" name="TextBox 8" descr="Text reads &quot;Credit: National Weather Service&quot;.">
            <a:extLst>
              <a:ext uri="{FF2B5EF4-FFF2-40B4-BE49-F238E27FC236}">
                <a16:creationId xmlns:a16="http://schemas.microsoft.com/office/drawing/2014/main" id="{DCA4B0FC-8BAF-4C5F-895A-ECF3A7E3F5BB}"/>
              </a:ext>
            </a:extLst>
          </p:cNvPr>
          <p:cNvSpPr txBox="1"/>
          <p:nvPr/>
        </p:nvSpPr>
        <p:spPr>
          <a:xfrm>
            <a:off x="10983698" y="6460678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94FD3A-BEA5-434D-935A-71506F38F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2165" y="3871083"/>
            <a:ext cx="874409" cy="796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923B93-68D4-4BCE-A50D-79225CAC5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8766" y="3871083"/>
            <a:ext cx="798210" cy="796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5. Record the average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2995"/>
            <a:ext cx="11172825" cy="1325563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5. Record the avg temperature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5" descr="Blank table has table headers reading Month, Year, Average temperature, maximum high temperature, and average precipitation.">
            <a:extLst>
              <a:ext uri="{FF2B5EF4-FFF2-40B4-BE49-F238E27FC236}">
                <a16:creationId xmlns:a16="http://schemas.microsoft.com/office/drawing/2014/main" id="{FC7AF723-ABE0-4955-9B76-A7EB3B613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35921"/>
              </p:ext>
            </p:extLst>
          </p:nvPr>
        </p:nvGraphicFramePr>
        <p:xfrm>
          <a:off x="1197957" y="2488930"/>
          <a:ext cx="9484397" cy="22871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421">
                  <a:extLst>
                    <a:ext uri="{9D8B030D-6E8A-4147-A177-3AD203B41FA5}">
                      <a16:colId xmlns:a16="http://schemas.microsoft.com/office/drawing/2014/main" val="1544373400"/>
                    </a:ext>
                  </a:extLst>
                </a:gridCol>
                <a:gridCol w="1430188">
                  <a:extLst>
                    <a:ext uri="{9D8B030D-6E8A-4147-A177-3AD203B41FA5}">
                      <a16:colId xmlns:a16="http://schemas.microsoft.com/office/drawing/2014/main" val="437851216"/>
                    </a:ext>
                  </a:extLst>
                </a:gridCol>
                <a:gridCol w="2228081">
                  <a:extLst>
                    <a:ext uri="{9D8B030D-6E8A-4147-A177-3AD203B41FA5}">
                      <a16:colId xmlns:a16="http://schemas.microsoft.com/office/drawing/2014/main" val="1947994644"/>
                    </a:ext>
                  </a:extLst>
                </a:gridCol>
                <a:gridCol w="2288298">
                  <a:extLst>
                    <a:ext uri="{9D8B030D-6E8A-4147-A177-3AD203B41FA5}">
                      <a16:colId xmlns:a16="http://schemas.microsoft.com/office/drawing/2014/main" val="4155714652"/>
                    </a:ext>
                  </a:extLst>
                </a:gridCol>
                <a:gridCol w="2318409">
                  <a:extLst>
                    <a:ext uri="{9D8B030D-6E8A-4147-A177-3AD203B41FA5}">
                      <a16:colId xmlns:a16="http://schemas.microsoft.com/office/drawing/2014/main" val="3642942510"/>
                    </a:ext>
                  </a:extLst>
                </a:gridCol>
              </a:tblGrid>
              <a:tr h="125954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High Temp (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°F)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(in)</a:t>
                      </a: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2481060092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7541"/>
                  </a:ext>
                </a:extLst>
              </a:tr>
              <a:tr h="5138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82543"/>
                  </a:ext>
                </a:extLst>
              </a:tr>
            </a:tbl>
          </a:graphicData>
        </a:graphic>
      </p:graphicFrame>
      <p:sp>
        <p:nvSpPr>
          <p:cNvPr id="17" name="TextBox 16" descr="Text reads July.">
            <a:extLst>
              <a:ext uri="{FF2B5EF4-FFF2-40B4-BE49-F238E27FC236}">
                <a16:creationId xmlns:a16="http://schemas.microsoft.com/office/drawing/2014/main" id="{F12DD72B-77B1-4710-8DEA-B64AB36BF1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1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July</a:t>
            </a:r>
          </a:p>
        </p:txBody>
      </p:sp>
      <p:sp>
        <p:nvSpPr>
          <p:cNvPr id="14" name="TextBox 13" descr="Text reads 2021.">
            <a:extLst>
              <a:ext uri="{FF2B5EF4-FFF2-40B4-BE49-F238E27FC236}">
                <a16:creationId xmlns:a16="http://schemas.microsoft.com/office/drawing/2014/main" id="{E54ED416-5F6D-4E58-A4F7-50A6AFA845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5" y="375490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5" name="TextBox 14" descr="Text reads November.">
            <a:extLst>
              <a:ext uri="{FF2B5EF4-FFF2-40B4-BE49-F238E27FC236}">
                <a16:creationId xmlns:a16="http://schemas.microsoft.com/office/drawing/2014/main" id="{5195B19D-FBE9-4C24-9FEF-9A3FA13767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4110" y="4260288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16" name="TextBox 15" descr="Text reads 2021.">
            <a:extLst>
              <a:ext uri="{FF2B5EF4-FFF2-40B4-BE49-F238E27FC236}">
                <a16:creationId xmlns:a16="http://schemas.microsoft.com/office/drawing/2014/main" id="{E2F5E5A0-E0B4-4865-8FDD-4EBD98C69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89564" y="4278123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8" name="TextBox 17" descr="Text reads 106.4 degrees Fahrenheit.">
            <a:extLst>
              <a:ext uri="{FF2B5EF4-FFF2-40B4-BE49-F238E27FC236}">
                <a16:creationId xmlns:a16="http://schemas.microsoft.com/office/drawing/2014/main" id="{F7B81B6E-4B8E-4100-BC96-E35718CE3A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65927" y="3732669"/>
            <a:ext cx="251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106.4°F</a:t>
            </a:r>
          </a:p>
        </p:txBody>
      </p:sp>
      <p:sp>
        <p:nvSpPr>
          <p:cNvPr id="19" name="TextBox 18" descr="Text reads 68.8 degrees Fahrenheit.">
            <a:extLst>
              <a:ext uri="{FF2B5EF4-FFF2-40B4-BE49-F238E27FC236}">
                <a16:creationId xmlns:a16="http://schemas.microsoft.com/office/drawing/2014/main" id="{8D6AD6B5-5713-4AB7-B5AB-046858F37C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27601" y="4284323"/>
            <a:ext cx="193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68.8°F</a:t>
            </a:r>
          </a:p>
        </p:txBody>
      </p:sp>
    </p:spTree>
    <p:extLst>
      <p:ext uri="{BB962C8B-B14F-4D97-AF65-F5344CB8AC3E}">
        <p14:creationId xmlns:p14="http://schemas.microsoft.com/office/powerpoint/2010/main" val="18416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6. Exit the average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Exit the avg temperature data</a:t>
            </a:r>
          </a:p>
        </p:txBody>
      </p:sp>
      <p:pic>
        <p:nvPicPr>
          <p:cNvPr id="31" name="Content Placeholder 30" descr="A data report for the monthly mean average temperature for Death Valley National Park in 2021.">
            <a:extLst>
              <a:ext uri="{FF2B5EF4-FFF2-40B4-BE49-F238E27FC236}">
                <a16:creationId xmlns:a16="http://schemas.microsoft.com/office/drawing/2014/main" id="{1B7D0E0D-F0DD-4314-ADEF-C3774483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1039" r="-1" b="1039"/>
          <a:stretch/>
        </p:blipFill>
        <p:spPr>
          <a:xfrm>
            <a:off x="271826" y="2152650"/>
            <a:ext cx="11648347" cy="4299275"/>
          </a:xfrm>
        </p:spPr>
      </p:pic>
      <p:sp>
        <p:nvSpPr>
          <p:cNvPr id="14" name="TextBox 13" descr="Text reads &quot;Credit: National Weather Service&quot;.">
            <a:extLst>
              <a:ext uri="{FF2B5EF4-FFF2-40B4-BE49-F238E27FC236}">
                <a16:creationId xmlns:a16="http://schemas.microsoft.com/office/drawing/2014/main" id="{19B6A2F3-43FE-40A2-85F7-E72B929721A7}"/>
              </a:ext>
            </a:extLst>
          </p:cNvPr>
          <p:cNvSpPr txBox="1"/>
          <p:nvPr/>
        </p:nvSpPr>
        <p:spPr>
          <a:xfrm>
            <a:off x="10983698" y="6449459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A5ACD2-A7A8-45CF-A54C-11E12471C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1799" y="2378558"/>
            <a:ext cx="586039" cy="47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723CD4F-E898-49EB-960E-28CE405B2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0638" y="2502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7. Set variables to view maximum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Set variables to view max temp data</a:t>
            </a:r>
          </a:p>
        </p:txBody>
      </p:sp>
      <p:pic>
        <p:nvPicPr>
          <p:cNvPr id="22" name="Content Placeholder 5" descr="Data parameters to be set including location, desired product, year range, variable to be reported, and summary desired.">
            <a:extLst>
              <a:ext uri="{FF2B5EF4-FFF2-40B4-BE49-F238E27FC236}">
                <a16:creationId xmlns:a16="http://schemas.microsoft.com/office/drawing/2014/main" id="{DF8156FA-D903-4A90-A497-824B0E9EE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1195" r="1273" b="289"/>
          <a:stretch/>
        </p:blipFill>
        <p:spPr>
          <a:xfrm>
            <a:off x="355976" y="2014094"/>
            <a:ext cx="11284879" cy="4714979"/>
          </a:xfrm>
        </p:spPr>
      </p:pic>
      <p:sp>
        <p:nvSpPr>
          <p:cNvPr id="21" name="TextBox 20" descr="Text reads &quot;Credit: National Weather Service&quot;.">
            <a:extLst>
              <a:ext uri="{FF2B5EF4-FFF2-40B4-BE49-F238E27FC236}">
                <a16:creationId xmlns:a16="http://schemas.microsoft.com/office/drawing/2014/main" id="{AF9C55DE-81F1-4A74-940E-AB1E7B974537}"/>
              </a:ext>
            </a:extLst>
          </p:cNvPr>
          <p:cNvSpPr txBox="1"/>
          <p:nvPr/>
        </p:nvSpPr>
        <p:spPr>
          <a:xfrm>
            <a:off x="10704380" y="6571403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8E60EC-41FE-4295-89C2-5E679DAC9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9165" y="4302405"/>
            <a:ext cx="3019927" cy="470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Black mouse pointer">
            <a:extLst>
              <a:ext uri="{FF2B5EF4-FFF2-40B4-BE49-F238E27FC236}">
                <a16:creationId xmlns:a16="http://schemas.microsoft.com/office/drawing/2014/main" id="{F50BB5C0-7AE1-42E8-AD8B-395D2FC889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5008" y="4428842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E18882-8148-42D9-9896-F845ECC28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5565" y="5248682"/>
            <a:ext cx="3396917" cy="470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Black mouse pointer">
            <a:extLst>
              <a:ext uri="{FF2B5EF4-FFF2-40B4-BE49-F238E27FC236}">
                <a16:creationId xmlns:a16="http://schemas.microsoft.com/office/drawing/2014/main" id="{B5D2C90E-1905-43B6-AFB1-8D328E1EE0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6821" y="5376354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92A234-60EA-41EA-A7E1-DD18F3E1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6775" y="3070094"/>
            <a:ext cx="794084" cy="47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Black mouse pointer">
            <a:extLst>
              <a:ext uri="{FF2B5EF4-FFF2-40B4-BE49-F238E27FC236}">
                <a16:creationId xmlns:a16="http://schemas.microsoft.com/office/drawing/2014/main" id="{C20E062F-4273-4FBE-8BFD-382E43D47B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3817" y="3260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6BB9CC2-C619-46A9-A700-595AABC4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037" y="190395"/>
            <a:ext cx="12402075" cy="7391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HFrutigerLTStd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Text reads &quot;Death Valley National Park&quot;.">
            <a:extLst>
              <a:ext uri="{FF2B5EF4-FFF2-40B4-BE49-F238E27FC236}">
                <a16:creationId xmlns:a16="http://schemas.microsoft.com/office/drawing/2014/main" id="{9279FA0F-F027-4230-8830-7A33CD8E77ED}"/>
              </a:ext>
            </a:extLst>
          </p:cNvPr>
          <p:cNvSpPr txBox="1"/>
          <p:nvPr/>
        </p:nvSpPr>
        <p:spPr>
          <a:xfrm>
            <a:off x="8523564" y="406075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FrutigerLTStd" panose="020B0602020204020204" pitchFamily="34" charset="0"/>
              </a:rPr>
              <a:t>Death Valley National Park</a:t>
            </a:r>
          </a:p>
        </p:txBody>
      </p:sp>
      <p:pic>
        <p:nvPicPr>
          <p:cNvPr id="11" name="Picture 10" descr="The National Park Service arrowhead logo.">
            <a:extLst>
              <a:ext uri="{FF2B5EF4-FFF2-40B4-BE49-F238E27FC236}">
                <a16:creationId xmlns:a16="http://schemas.microsoft.com/office/drawing/2014/main" id="{504D776E-A503-4862-B973-95C78C205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333" l="0" r="96522">
                        <a14:foregroundMark x1="47059" y1="37000" x2="47059" y2="37000"/>
                        <a14:foregroundMark x1="49020" y1="26500" x2="60131" y2="67500"/>
                        <a14:foregroundMark x1="69935" y1="66000" x2="45098" y2="85000"/>
                        <a14:foregroundMark x1="46405" y1="89000" x2="49020" y2="95000"/>
                        <a14:foregroundMark x1="18301" y1="40000" x2="11765" y2="25000"/>
                        <a14:foregroundMark x1="45098" y1="20500" x2="77124" y2="37000"/>
                        <a14:foregroundMark x1="84314" y1="26500" x2="84314" y2="43000"/>
                        <a14:foregroundMark x1="85621" y1="45000" x2="85621" y2="45000"/>
                        <a14:foregroundMark x1="79085" y1="45500" x2="79085" y2="45500"/>
                        <a14:foregroundMark x1="77124" y1="51500" x2="77124" y2="51500"/>
                        <a14:foregroundMark x1="75163" y1="50500" x2="75163" y2="50500"/>
                        <a14:foregroundMark x1="68627" y1="47000" x2="68627" y2="47000"/>
                        <a14:foregroundMark x1="60131" y1="47000" x2="60131" y2="47000"/>
                        <a14:foregroundMark x1="50980" y1="45000" x2="50980" y2="45000"/>
                        <a14:foregroundMark x1="43137" y1="42000" x2="43137" y2="42000"/>
                        <a14:foregroundMark x1="16340" y1="51500" x2="16340" y2="51500"/>
                        <a14:foregroundMark x1="11111" y1="45000" x2="11111" y2="45000"/>
                        <a14:foregroundMark x1="12418" y1="37500" x2="13072" y2="32000"/>
                        <a14:foregroundMark x1="12418" y1="26000" x2="12418" y2="26000"/>
                        <a14:foregroundMark x1="7843" y1="25500" x2="7843" y2="25500"/>
                        <a14:foregroundMark x1="11111" y1="21500" x2="11111" y2="21500"/>
                        <a14:foregroundMark x1="20915" y1="19500" x2="20915" y2="19500"/>
                        <a14:foregroundMark x1="6536" y1="17000" x2="6536" y2="17000"/>
                        <a14:foregroundMark x1="11111" y1="17500" x2="11111" y2="17500"/>
                        <a14:foregroundMark x1="654" y1="20000" x2="654" y2="20000"/>
                        <a14:foregroundMark x1="45752" y1="18000" x2="45752" y2="18000"/>
                        <a14:foregroundMark x1="46405" y1="11000" x2="43791" y2="11500"/>
                        <a14:foregroundMark x1="36601" y1="14000" x2="37908" y2="21000"/>
                        <a14:foregroundMark x1="53595" y1="11000" x2="63399" y2="16000"/>
                        <a14:foregroundMark x1="35294" y1="9000" x2="57516" y2="11000"/>
                        <a14:foregroundMark x1="69935" y1="19000" x2="86275" y2="30500"/>
                        <a14:foregroundMark x1="83660" y1="49000" x2="83660" y2="49000"/>
                        <a14:foregroundMark x1="90196" y1="38500" x2="90196" y2="38500"/>
                        <a14:foregroundMark x1="92157" y1="29500" x2="92157" y2="29500"/>
                        <a14:foregroundMark x1="92810" y1="22500" x2="92810" y2="22500"/>
                        <a14:foregroundMark x1="93464" y1="21500" x2="93464" y2="21500"/>
                        <a14:foregroundMark x1="84314" y1="19500" x2="84314" y2="19500"/>
                        <a14:foregroundMark x1="93464" y1="25500" x2="93464" y2="25500"/>
                        <a14:foregroundMark x1="66013" y1="24500" x2="66013" y2="24500"/>
                        <a14:foregroundMark x1="42484" y1="24500" x2="42484" y2="24500"/>
                        <a14:foregroundMark x1="77778" y1="33000" x2="77778" y2="33000"/>
                        <a14:foregroundMark x1="76471" y1="31500" x2="76471" y2="31500"/>
                        <a14:foregroundMark x1="55556" y1="32000" x2="55556" y2="32000"/>
                        <a14:foregroundMark x1="47059" y1="39000" x2="47059" y2="39000"/>
                        <a14:foregroundMark x1="60131" y1="38500" x2="60131" y2="38500"/>
                        <a14:foregroundMark x1="65359" y1="39000" x2="65359" y2="39000"/>
                        <a14:foregroundMark x1="60131" y1="39000" x2="60131" y2="39000"/>
                        <a14:foregroundMark x1="73856" y1="55500" x2="73856" y2="55500"/>
                        <a14:foregroundMark x1="66013" y1="53000" x2="66013" y2="53000"/>
                        <a14:foregroundMark x1="50327" y1="49500" x2="50327" y2="49500"/>
                        <a14:foregroundMark x1="46405" y1="52000" x2="46405" y2="52000"/>
                        <a14:foregroundMark x1="16340" y1="58500" x2="16340" y2="58500"/>
                        <a14:foregroundMark x1="73203" y1="69500" x2="73203" y2="69500"/>
                        <a14:foregroundMark x1="55652" y1="7333" x2="55652" y2="7333"/>
                        <a14:foregroundMark x1="53913" y1="2667" x2="53913" y2="2667"/>
                        <a14:foregroundMark x1="97391" y1="22667" x2="97391" y2="22667"/>
                        <a14:foregroundMark x1="90435" y1="26667" x2="90435" y2="26667"/>
                        <a14:foregroundMark x1="50435" y1="98000" x2="50435" y2="98000"/>
                        <a14:foregroundMark x1="46957" y1="80000" x2="46957" y2="80000"/>
                        <a14:foregroundMark x1="49565" y1="99333" x2="49565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9" y="286597"/>
            <a:ext cx="418465" cy="546735"/>
          </a:xfrm>
          <a:prstGeom prst="rect">
            <a:avLst/>
          </a:prstGeom>
        </p:spPr>
      </p:pic>
      <p:sp>
        <p:nvSpPr>
          <p:cNvPr id="2" name="Title 1" descr="Text reads &quot;8. Review the maximum temperature data&quot;.">
            <a:extLst>
              <a:ext uri="{FF2B5EF4-FFF2-40B4-BE49-F238E27FC236}">
                <a16:creationId xmlns:a16="http://schemas.microsoft.com/office/drawing/2014/main" id="{B1940E35-0ADE-48AF-94A3-491633D8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99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Review the max temperature data</a:t>
            </a:r>
          </a:p>
        </p:txBody>
      </p:sp>
      <p:pic>
        <p:nvPicPr>
          <p:cNvPr id="31" name="Content Placeholder 30" descr="A data report for the monthly highest max temperature for Death Valley National Park in 2021.">
            <a:extLst>
              <a:ext uri="{FF2B5EF4-FFF2-40B4-BE49-F238E27FC236}">
                <a16:creationId xmlns:a16="http://schemas.microsoft.com/office/drawing/2014/main" id="{1B7D0E0D-F0DD-4314-ADEF-C3774483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2669" r="569"/>
          <a:stretch/>
        </p:blipFill>
        <p:spPr>
          <a:xfrm>
            <a:off x="365453" y="2231017"/>
            <a:ext cx="11461093" cy="4220908"/>
          </a:xfrm>
        </p:spPr>
      </p:pic>
      <p:sp>
        <p:nvSpPr>
          <p:cNvPr id="38" name="TextBox 37" descr="Text reads &quot;Credit: National Weather Service&quot;.">
            <a:extLst>
              <a:ext uri="{FF2B5EF4-FFF2-40B4-BE49-F238E27FC236}">
                <a16:creationId xmlns:a16="http://schemas.microsoft.com/office/drawing/2014/main" id="{E7121D89-C358-422C-9A7F-D29F79E69407}"/>
              </a:ext>
            </a:extLst>
          </p:cNvPr>
          <p:cNvSpPr txBox="1"/>
          <p:nvPr/>
        </p:nvSpPr>
        <p:spPr>
          <a:xfrm>
            <a:off x="10890071" y="6455069"/>
            <a:ext cx="9364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">
                <a:latin typeface="Arial" panose="020B0604020202020204" pitchFamily="34" charset="0"/>
                <a:cs typeface="Arial" panose="020B0604020202020204" pitchFamily="34" charset="0"/>
              </a:rPr>
              <a:t>Credit: National Weather Service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94FD3A-BEA5-434D-935A-71506F38F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5016" y="3871084"/>
            <a:ext cx="798210" cy="796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923B93-68D4-4BCE-A50D-79225CAC5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9691" y="3871083"/>
            <a:ext cx="798210" cy="796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938456D6CF494FB1242FFA252246EB" ma:contentTypeVersion="9" ma:contentTypeDescription="Create a new document." ma:contentTypeScope="" ma:versionID="313370f442f2c309ec33f11a2ac82a79">
  <xsd:schema xmlns:xsd="http://www.w3.org/2001/XMLSchema" xmlns:xs="http://www.w3.org/2001/XMLSchema" xmlns:p="http://schemas.microsoft.com/office/2006/metadata/properties" xmlns:ns2="c8a3c944-05ae-420f-9d17-bb038a15fd43" xmlns:ns3="18891223-59f7-4bbc-99a1-e552fd0801e5" targetNamespace="http://schemas.microsoft.com/office/2006/metadata/properties" ma:root="true" ma:fieldsID="b5efd51cb35c6bc34f056386531d4902" ns2:_="" ns3:_="">
    <xsd:import namespace="c8a3c944-05ae-420f-9d17-bb038a15fd43"/>
    <xsd:import namespace="18891223-59f7-4bbc-99a1-e552fd080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3c944-05ae-420f-9d17-bb038a15f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91223-59f7-4bbc-99a1-e552fd0801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9E5AF-4882-4189-8CF7-073B3E1A3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9ACC7-10E8-4DC5-8964-BF3067AE7681}">
  <ds:schemaRefs>
    <ds:schemaRef ds:uri="18891223-59f7-4bbc-99a1-e552fd0801e5"/>
    <ds:schemaRef ds:uri="c8a3c944-05ae-420f-9d17-bb038a15fd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72AFFD-5639-49A3-ACC5-9DB716B19EBF}">
  <ds:schemaRefs>
    <ds:schemaRef ds:uri="c8a3c944-05ae-420f-9d17-bb038a15fd43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18891223-59f7-4bbc-99a1-e552fd0801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1806</Words>
  <Application>Microsoft Office PowerPoint</Application>
  <PresentationFormat>Widescreen</PresentationFormat>
  <Paragraphs>247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HFrutigerLTStd</vt:lpstr>
      <vt:lpstr>Kristen ITC</vt:lpstr>
      <vt:lpstr>Segoe UI</vt:lpstr>
      <vt:lpstr>Office Theme</vt:lpstr>
      <vt:lpstr>Collecting Weather Data Tutorial</vt:lpstr>
      <vt:lpstr>1. Complete the data collection form</vt:lpstr>
      <vt:lpstr>2. Locate nearby NWS forecast office</vt:lpstr>
      <vt:lpstr>3. Set variables to view avg temp data</vt:lpstr>
      <vt:lpstr>4. Review the avg temperature data</vt:lpstr>
      <vt:lpstr>5. Record the avg temperature data</vt:lpstr>
      <vt:lpstr>6. Exit the avg temperature data</vt:lpstr>
      <vt:lpstr>7. Set variables to view max temp data</vt:lpstr>
      <vt:lpstr>8. Review the max temperature data</vt:lpstr>
      <vt:lpstr>9. Record the max temperature data</vt:lpstr>
      <vt:lpstr>10. Exit the max temperature data</vt:lpstr>
      <vt:lpstr>11. Set variables to view precipitation data</vt:lpstr>
      <vt:lpstr>12. Review the precipitation data</vt:lpstr>
      <vt:lpstr>13. Record the precipitation data</vt:lpstr>
      <vt:lpstr>14. Exit the precipitation data</vt:lpstr>
      <vt:lpstr>15. Complete the data collection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Valley National Park Extreme Temperatures Data Collection Tutorial</dc:title>
  <dc:creator>Joaquin, Rhys Reynaldo P</dc:creator>
  <cp:lastModifiedBy>Joaquin, Rhys Reynaldo P</cp:lastModifiedBy>
  <cp:revision>3</cp:revision>
  <dcterms:created xsi:type="dcterms:W3CDTF">2021-12-07T19:26:18Z</dcterms:created>
  <dcterms:modified xsi:type="dcterms:W3CDTF">2022-03-03T18:47:51Z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0x010100E7938456D6CF494FB1242FFA252246EB</vt:lpwstr>
  </property>
</Properties>
</file>